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8" r:id="rId5"/>
    <p:sldId id="275" r:id="rId6"/>
    <p:sldId id="259" r:id="rId7"/>
    <p:sldId id="267" r:id="rId8"/>
    <p:sldId id="271" r:id="rId9"/>
    <p:sldId id="262" r:id="rId10"/>
    <p:sldId id="269" r:id="rId11"/>
    <p:sldId id="270" r:id="rId12"/>
    <p:sldId id="276" r:id="rId1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7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285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31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/>
              <a:t>Diversification of Investment</a:t>
            </a:r>
          </a:p>
        </c:rich>
      </c:tx>
      <c:layout>
        <c:manualLayout>
          <c:xMode val="edge"/>
          <c:yMode val="edge"/>
          <c:x val="0.23148927182596379"/>
          <c:y val="5.2920447579194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1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149825321082472"/>
          <c:y val="0.18148950265208824"/>
          <c:w val="0.42605943750875191"/>
          <c:h val="0.6612513362976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E5-4902-B313-DC29915E9DC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E5-4902-B313-DC29915E9DCE}"/>
              </c:ext>
            </c:extLst>
          </c:dPt>
          <c:dPt>
            <c:idx val="2"/>
            <c:bubble3D val="0"/>
            <c:spPr>
              <a:solidFill>
                <a:srgbClr val="FFFF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E5-4902-B313-DC29915E9DC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E5-4902-B313-DC29915E9DC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E5-4902-B313-DC29915E9DC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E5-4902-B313-DC29915E9DC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E5-4902-B313-DC29915E9DCE}"/>
              </c:ext>
            </c:extLst>
          </c:dPt>
          <c:dLbls>
            <c:dLbl>
              <c:idx val="0"/>
              <c:layout>
                <c:manualLayout>
                  <c:x val="2.5224234984857111E-2"/>
                  <c:y val="1.1119383159752145E-4"/>
                </c:manualLayout>
              </c:layout>
              <c:tx>
                <c:rich>
                  <a:bodyPr/>
                  <a:lstStyle/>
                  <a:p>
                    <a:fld id="{91E6C048-B8EF-4E5E-8AF1-D0D4B8233095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E5-4902-B313-DC29915E9DCE}"/>
                </c:ext>
              </c:extLst>
            </c:dLbl>
            <c:dLbl>
              <c:idx val="1"/>
              <c:layout>
                <c:manualLayout>
                  <c:x val="-1.607295173146607E-2"/>
                  <c:y val="2.0459576294780558E-2"/>
                </c:manualLayout>
              </c:layout>
              <c:tx>
                <c:rich>
                  <a:bodyPr/>
                  <a:lstStyle/>
                  <a:p>
                    <a:r>
                      <a:rPr lang="en-US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$25,750,000.00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E5-4902-B313-DC29915E9DCE}"/>
                </c:ext>
              </c:extLst>
            </c:dLbl>
            <c:dLbl>
              <c:idx val="2"/>
              <c:layout>
                <c:manualLayout>
                  <c:x val="-4.281690317185529E-2"/>
                  <c:y val="1.1159817280337041E-2"/>
                </c:manualLayout>
              </c:layout>
              <c:tx>
                <c:rich>
                  <a:bodyPr/>
                  <a:lstStyle/>
                  <a:p>
                    <a:fld id="{9101BCEA-C107-41D4-B3B8-AE41EF4A31EA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5E5-4902-B313-DC29915E9DCE}"/>
                </c:ext>
              </c:extLst>
            </c:dLbl>
            <c:dLbl>
              <c:idx val="3"/>
              <c:layout>
                <c:manualLayout>
                  <c:x val="-4.3485689051604791E-2"/>
                  <c:y val="2.0218833716807182E-2"/>
                </c:manualLayout>
              </c:layout>
              <c:tx>
                <c:rich>
                  <a:bodyPr/>
                  <a:lstStyle/>
                  <a:p>
                    <a:fld id="{C3378072-8C33-48F3-987D-21BF9D8C75D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5E5-4902-B313-DC29915E9DCE}"/>
                </c:ext>
              </c:extLst>
            </c:dLbl>
            <c:dLbl>
              <c:idx val="6"/>
              <c:layout>
                <c:manualLayout>
                  <c:x val="0.13882288262992459"/>
                  <c:y val="-3.6034055970646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5E5-4902-B313-DC29915E9D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'Investment Holdings'!$B$4:$B$10</c:f>
              <c:strCache>
                <c:ptCount val="7"/>
                <c:pt idx="0">
                  <c:v>Agencies</c:v>
                </c:pt>
                <c:pt idx="1">
                  <c:v>CDs</c:v>
                </c:pt>
                <c:pt idx="2">
                  <c:v>MM</c:v>
                </c:pt>
                <c:pt idx="3">
                  <c:v>Local</c:v>
                </c:pt>
                <c:pt idx="4">
                  <c:v>U.S. T-Bonds</c:v>
                </c:pt>
                <c:pt idx="5">
                  <c:v>Other</c:v>
                </c:pt>
                <c:pt idx="6">
                  <c:v>Munis</c:v>
                </c:pt>
              </c:strCache>
            </c:strRef>
          </c:cat>
          <c:val>
            <c:numRef>
              <c:f>'Investment Holdings'!$C$4:$C$10</c:f>
              <c:numCache>
                <c:formatCode>"$"#,##0.00</c:formatCode>
                <c:ptCount val="7"/>
                <c:pt idx="0">
                  <c:v>114683059.09999999</c:v>
                </c:pt>
                <c:pt idx="1">
                  <c:v>11500000</c:v>
                </c:pt>
                <c:pt idx="2">
                  <c:v>42779050.190000005</c:v>
                </c:pt>
                <c:pt idx="3">
                  <c:v>20758908.579999998</c:v>
                </c:pt>
                <c:pt idx="4">
                  <c:v>5438181.169999999</c:v>
                </c:pt>
                <c:pt idx="5">
                  <c:v>3715000</c:v>
                </c:pt>
                <c:pt idx="6">
                  <c:v>3828082.62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E5-4902-B313-DC29915E9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4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13827057332710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26-42EA-A5CE-10703F3127D8}"/>
                </c:ext>
              </c:extLst>
            </c:dLbl>
            <c:dLbl>
              <c:idx val="1"/>
              <c:layout>
                <c:manualLayout>
                  <c:x val="0"/>
                  <c:y val="-2.15687680433007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26-42EA-A5CE-10703F3127D8}"/>
                </c:ext>
              </c:extLst>
            </c:dLbl>
            <c:dLbl>
              <c:idx val="2"/>
              <c:layout>
                <c:manualLayout>
                  <c:x val="0"/>
                  <c:y val="1.780371922383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26-42EA-A5CE-10703F3127D8}"/>
                </c:ext>
              </c:extLst>
            </c:dLbl>
            <c:dLbl>
              <c:idx val="3"/>
              <c:layout>
                <c:manualLayout>
                  <c:x val="0"/>
                  <c:y val="-2.15687680433007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26-42EA-A5CE-10703F3127D8}"/>
                </c:ext>
              </c:extLst>
            </c:dLbl>
            <c:dLbl>
              <c:idx val="4"/>
              <c:layout>
                <c:manualLayout>
                  <c:x val="-9.5321789432636569E-17"/>
                  <c:y val="-6.9755555647481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26-42EA-A5CE-10703F3127D8}"/>
                </c:ext>
              </c:extLst>
            </c:dLbl>
            <c:dLbl>
              <c:idx val="5"/>
              <c:layout>
                <c:manualLayout>
                  <c:x val="-1.9064357886527314E-16"/>
                  <c:y val="-1.9550308433866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26-42EA-A5CE-10703F312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'Maturity Distribution'!$E$6:$E$11</c:f>
              <c:strCache>
                <c:ptCount val="6"/>
                <c:pt idx="0">
                  <c:v>0-1 Years</c:v>
                </c:pt>
                <c:pt idx="1">
                  <c:v>1-2 Years</c:v>
                </c:pt>
                <c:pt idx="2">
                  <c:v>2-3 Years</c:v>
                </c:pt>
                <c:pt idx="3">
                  <c:v>3-4 Years</c:v>
                </c:pt>
                <c:pt idx="4">
                  <c:v>4-5 Years</c:v>
                </c:pt>
                <c:pt idx="5">
                  <c:v>5+ Years</c:v>
                </c:pt>
              </c:strCache>
            </c:strRef>
          </c:cat>
          <c:val>
            <c:numRef>
              <c:f>'Maturity Distribution'!$F$6:$F$11</c:f>
              <c:numCache>
                <c:formatCode>"$"#,##0.00</c:formatCode>
                <c:ptCount val="6"/>
                <c:pt idx="0">
                  <c:v>104985971.03000002</c:v>
                </c:pt>
                <c:pt idx="1">
                  <c:v>34938592.420000002</c:v>
                </c:pt>
                <c:pt idx="2">
                  <c:v>25773363.999999996</c:v>
                </c:pt>
                <c:pt idx="3">
                  <c:v>14830975.029999999</c:v>
                </c:pt>
                <c:pt idx="4">
                  <c:v>18063432.710000001</c:v>
                </c:pt>
                <c:pt idx="5">
                  <c:v>4109946.47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26-42EA-A5CE-10703F3127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20369128"/>
        <c:axId val="1142819152"/>
      </c:barChart>
      <c:catAx>
        <c:axId val="62036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819152"/>
        <c:crosses val="autoZero"/>
        <c:auto val="1"/>
        <c:lblAlgn val="ctr"/>
        <c:lblOffset val="100"/>
        <c:noMultiLvlLbl val="0"/>
      </c:catAx>
      <c:valAx>
        <c:axId val="114281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36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Earnings Trend'!$D$8:$D$12</c:f>
              <c:strCache>
                <c:ptCount val="5"/>
                <c:pt idx="0">
                  <c:v>FY 2020</c:v>
                </c:pt>
                <c:pt idx="1">
                  <c:v>FY 2021</c:v>
                </c:pt>
                <c:pt idx="2">
                  <c:v>FY 2022</c:v>
                </c:pt>
                <c:pt idx="3">
                  <c:v>FY 2023</c:v>
                </c:pt>
                <c:pt idx="4">
                  <c:v>FY 2024</c:v>
                </c:pt>
              </c:strCache>
            </c:strRef>
          </c:cat>
          <c:val>
            <c:numRef>
              <c:f>'Total Earnings Trend'!$E$8:$E$12</c:f>
              <c:numCache>
                <c:formatCode>"$"#,##0.00</c:formatCode>
                <c:ptCount val="5"/>
                <c:pt idx="0">
                  <c:v>1590093.46</c:v>
                </c:pt>
                <c:pt idx="1">
                  <c:v>786122.99300000025</c:v>
                </c:pt>
                <c:pt idx="2">
                  <c:v>886742.67999999993</c:v>
                </c:pt>
                <c:pt idx="3">
                  <c:v>3756041.43</c:v>
                </c:pt>
                <c:pt idx="4">
                  <c:v>6408269.0299999993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0-4051-9ADE-B4804C186F3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62334176"/>
        <c:axId val="562329584"/>
      </c:barChart>
      <c:catAx>
        <c:axId val="5623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329584"/>
        <c:crosses val="autoZero"/>
        <c:auto val="1"/>
        <c:lblAlgn val="ctr"/>
        <c:lblOffset val="100"/>
        <c:noMultiLvlLbl val="0"/>
      </c:catAx>
      <c:valAx>
        <c:axId val="562329584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56233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160849946714836E-2"/>
          <c:y val="4.1649312786339023E-2"/>
          <c:w val="0.93783915005328511"/>
          <c:h val="0.824747343899796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'Earnings Comparison'!$B$5</c:f>
              <c:strCache>
                <c:ptCount val="1"/>
                <c:pt idx="0">
                  <c:v>FY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Comparison'!$C$5:$N$5</c:f>
              <c:numCache>
                <c:formatCode>"$"#,##0.00</c:formatCode>
                <c:ptCount val="12"/>
                <c:pt idx="0">
                  <c:v>109878.98000000001</c:v>
                </c:pt>
                <c:pt idx="1">
                  <c:v>64674.1</c:v>
                </c:pt>
                <c:pt idx="2">
                  <c:v>61962.663</c:v>
                </c:pt>
                <c:pt idx="3">
                  <c:v>73595.540000000008</c:v>
                </c:pt>
                <c:pt idx="4">
                  <c:v>35724.629999999997</c:v>
                </c:pt>
                <c:pt idx="5">
                  <c:v>33409.21</c:v>
                </c:pt>
                <c:pt idx="6">
                  <c:v>67577.39</c:v>
                </c:pt>
                <c:pt idx="7">
                  <c:v>94879.860000000015</c:v>
                </c:pt>
                <c:pt idx="8">
                  <c:v>61825.649999999987</c:v>
                </c:pt>
                <c:pt idx="9">
                  <c:v>85954.550000000017</c:v>
                </c:pt>
                <c:pt idx="10">
                  <c:v>43042.42</c:v>
                </c:pt>
                <c:pt idx="11">
                  <c:v>53598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C-47F7-99B4-CE2DCCA1E073}"/>
            </c:ext>
          </c:extLst>
        </c:ser>
        <c:ser>
          <c:idx val="2"/>
          <c:order val="1"/>
          <c:tx>
            <c:strRef>
              <c:f>'Earnings Comparison'!$B$6</c:f>
              <c:strCache>
                <c:ptCount val="1"/>
                <c:pt idx="0">
                  <c:v>FY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Comparison'!$C$6:$N$6</c:f>
              <c:numCache>
                <c:formatCode>"$"#,##0.00</c:formatCode>
                <c:ptCount val="12"/>
                <c:pt idx="0">
                  <c:v>124953.19</c:v>
                </c:pt>
                <c:pt idx="1">
                  <c:v>72660.78</c:v>
                </c:pt>
                <c:pt idx="2">
                  <c:v>85869.680000000008</c:v>
                </c:pt>
                <c:pt idx="3">
                  <c:v>98136.989999999991</c:v>
                </c:pt>
                <c:pt idx="4">
                  <c:v>53165.090000000011</c:v>
                </c:pt>
                <c:pt idx="5">
                  <c:v>42503.83</c:v>
                </c:pt>
                <c:pt idx="6">
                  <c:v>87225.179999999978</c:v>
                </c:pt>
                <c:pt idx="7">
                  <c:v>76683.670000000013</c:v>
                </c:pt>
                <c:pt idx="8">
                  <c:v>65773.850000000006</c:v>
                </c:pt>
                <c:pt idx="9">
                  <c:v>99151.709999999992</c:v>
                </c:pt>
                <c:pt idx="10">
                  <c:v>48293.259999999995</c:v>
                </c:pt>
                <c:pt idx="11">
                  <c:v>32325.449999999993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C-47F7-99B4-CE2DCCA1E073}"/>
            </c:ext>
          </c:extLst>
        </c:ser>
        <c:ser>
          <c:idx val="3"/>
          <c:order val="2"/>
          <c:tx>
            <c:strRef>
              <c:f>'Earnings Comparison'!$B$7</c:f>
              <c:strCache>
                <c:ptCount val="1"/>
                <c:pt idx="0">
                  <c:v>FY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Comparison'!$C$7:$N$7</c:f>
              <c:numCache>
                <c:formatCode>"$"#,##0.00</c:formatCode>
                <c:ptCount val="12"/>
                <c:pt idx="0">
                  <c:v>102614.02000000002</c:v>
                </c:pt>
                <c:pt idx="1">
                  <c:v>270861.61999999994</c:v>
                </c:pt>
                <c:pt idx="2">
                  <c:v>178717.85000000006</c:v>
                </c:pt>
                <c:pt idx="3">
                  <c:v>159058.63</c:v>
                </c:pt>
                <c:pt idx="4">
                  <c:v>158852.59000000003</c:v>
                </c:pt>
                <c:pt idx="5">
                  <c:v>266986.23999999999</c:v>
                </c:pt>
                <c:pt idx="6">
                  <c:v>408604.78999999992</c:v>
                </c:pt>
                <c:pt idx="7">
                  <c:v>575173.8899999999</c:v>
                </c:pt>
                <c:pt idx="8">
                  <c:v>376385.38999999996</c:v>
                </c:pt>
                <c:pt idx="9">
                  <c:v>295751.55000000005</c:v>
                </c:pt>
                <c:pt idx="10">
                  <c:v>307257.11</c:v>
                </c:pt>
                <c:pt idx="11">
                  <c:v>655777.75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0C-47F7-99B4-CE2DCCA1E073}"/>
            </c:ext>
          </c:extLst>
        </c:ser>
        <c:ser>
          <c:idx val="4"/>
          <c:order val="3"/>
          <c:tx>
            <c:strRef>
              <c:f>'Earnings Comparison'!$B$8</c:f>
              <c:strCache>
                <c:ptCount val="1"/>
                <c:pt idx="0">
                  <c:v>FY 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Comparison'!$C$8:$N$8</c:f>
              <c:numCache>
                <c:formatCode>"$"#,##0.00</c:formatCode>
                <c:ptCount val="12"/>
                <c:pt idx="0">
                  <c:v>331688.07999999996</c:v>
                </c:pt>
                <c:pt idx="1">
                  <c:v>673779.34</c:v>
                </c:pt>
                <c:pt idx="2">
                  <c:v>352360.68</c:v>
                </c:pt>
                <c:pt idx="3">
                  <c:v>422297.96</c:v>
                </c:pt>
                <c:pt idx="4">
                  <c:v>366443.17</c:v>
                </c:pt>
                <c:pt idx="5">
                  <c:v>454540.62999999995</c:v>
                </c:pt>
                <c:pt idx="6">
                  <c:v>769367.77</c:v>
                </c:pt>
                <c:pt idx="7">
                  <c:v>847346.95999999985</c:v>
                </c:pt>
                <c:pt idx="8">
                  <c:v>473737.42000000004</c:v>
                </c:pt>
                <c:pt idx="9">
                  <c:v>551714.01</c:v>
                </c:pt>
                <c:pt idx="10">
                  <c:v>498768.47999999992</c:v>
                </c:pt>
                <c:pt idx="11">
                  <c:v>666224.52999999991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0C-47F7-99B4-CE2DCCA1E073}"/>
            </c:ext>
          </c:extLst>
        </c:ser>
        <c:ser>
          <c:idx val="0"/>
          <c:order val="4"/>
          <c:tx>
            <c:strRef>
              <c:f>'Earnings Comparison'!$B$9</c:f>
              <c:strCache>
                <c:ptCount val="1"/>
                <c:pt idx="0">
                  <c:v>FY 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'Earnings Comparison'!$C$9:$N$9</c:f>
              <c:numCache>
                <c:formatCode>"$"#,##0.00</c:formatCode>
                <c:ptCount val="12"/>
                <c:pt idx="0">
                  <c:v>626248.82000000007</c:v>
                </c:pt>
                <c:pt idx="1">
                  <c:v>727288.76</c:v>
                </c:pt>
                <c:pt idx="2">
                  <c:v>554644.4</c:v>
                </c:pt>
                <c:pt idx="3">
                  <c:v>478767.97</c:v>
                </c:pt>
                <c:pt idx="4">
                  <c:v>328928.25999999995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0C-47F7-99B4-CE2DCCA1E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589104"/>
        <c:axId val="577580904"/>
      </c:barChart>
      <c:catAx>
        <c:axId val="57758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80904"/>
        <c:crosses val="autoZero"/>
        <c:auto val="1"/>
        <c:lblAlgn val="ctr"/>
        <c:lblOffset val="100"/>
        <c:noMultiLvlLbl val="0"/>
      </c:catAx>
      <c:valAx>
        <c:axId val="57758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8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4AF1-12CE-4ADF-B87E-29A5050CA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CF2A1-31D8-4CC9-B6BB-55EBE12C8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DBB27-1F73-4958-923C-73908F0F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1050-6D2A-4E77-BC0A-D9DC9EB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64DAC-B8BF-4032-9752-4CBE5B6D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6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373D-B6C5-4E6E-8E72-D4AD477C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F90FA-7682-4E38-9786-871325EB7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4E94-EB40-4E61-BDD1-0349DF62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3E195-5B8C-489E-8145-7FEDD35D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A0BC-42C9-469F-8A95-289D7CD1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0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B1AB7-FE95-4CE3-B472-308C35B04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B841B-9FE4-4875-8070-A725CEC93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A08DC-549E-4E6A-8D7C-8825CB63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7589-4016-418E-BB9F-048B5C35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4C6F2-3391-4408-9DAB-D9239205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3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CA99-DD6E-4EF2-851B-B1087091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8690-477C-464C-A451-61BDFD893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ADF84-84F6-4C81-9EB5-B2DFDCA0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2223A-00A0-460D-B667-59FCE2A9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FD51-B052-4990-B228-1BD88C33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8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E3DB-B97B-45C5-B4AB-9F1EC61F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F7E0E-1AF0-49C8-AD29-956D784A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F75F-7B5B-4A3B-9B50-B9E5E1F2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849E8-F1D5-4B2B-8F6B-A22BE47D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7B8EB-8484-4E83-A21A-3EDB40C6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A928-3BD1-482F-9C38-25E08715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0D3E-ECAD-42A9-A447-A0E0AA64D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B9514-5B50-4BFF-A8C9-5626472A4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4368C-88EE-4F04-96FF-4AFF65B9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F9805-2116-48F6-AEB4-52CA4F7B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3A09-14AF-4F9F-9D8A-9272C3E4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4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C747-885B-4863-8EA3-FC491B41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F5C66-1866-462E-ACFB-060299728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6399E-E013-4A1D-BC44-DE1942C62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886AA-2EA5-436D-9781-4C5E2285F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9467F-91C9-4265-86AC-FA8E33D86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EF807-DF3E-44FA-A208-63561857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6F690-BA36-4567-B53C-695B5250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BC2E5-1D9C-453B-B7F7-0B95810F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2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B876-85C6-42AF-A6B8-9AF8BA29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93A02-3DE2-4078-9301-628AB261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434EB-3AE0-4817-AD67-A57C09BE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90E30-EEBC-4649-8581-D51135E9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8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BE742-34AC-4495-A78C-4B4B0AD4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CB426-EEE8-4D3C-B1BE-9B7B7B8E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FF90B-9C55-48A3-BDF8-8F4D9FEB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4999-309A-4132-91B2-15F0F1D66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B38F9-058B-49B2-A1E1-5A9EDE85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67E3E-9B76-47B1-BE47-DE5201D9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9FFB3-8514-4F75-ACBA-A1046245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08C06-9529-4737-8607-DBD0FD59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5A7D5-8718-40DB-981F-651A0B33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4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6D9E-DF50-4737-B14F-C4E18200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A8978-064B-4672-A267-6E46FE3D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60B8D-86E6-46F2-BE62-CD6B8B742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13447-C0B9-4BFE-A462-4EB956B0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2C894-CB83-482C-89EA-DFD47554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AAF00-1D5E-4B2C-B89F-597C2ADE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3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FF8AB-826A-416A-AF0F-13C042FD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FFE99-C169-4AB5-A6A2-1208C830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AB38C-A54A-49B9-9DF3-FFFBC800A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FDAE-84FD-4324-B9A0-BF159326BE37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CF966-7C50-462A-A2DD-403545547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1141A-2D63-46E1-B3B5-AEFA156BC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9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CFED84-9564-0842-FF12-7CBCE8F67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819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34A2DD-0F4B-436E-99D9-A60B251D3089}"/>
              </a:ext>
            </a:extLst>
          </p:cNvPr>
          <p:cNvSpPr/>
          <p:nvPr/>
        </p:nvSpPr>
        <p:spPr>
          <a:xfrm>
            <a:off x="5321681" y="1668561"/>
            <a:ext cx="6870320" cy="5188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Prepared by Eric L. Rodriguez</a:t>
            </a:r>
          </a:p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County Treasurer </a:t>
            </a:r>
          </a:p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December 10,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A74C1-BDB9-4891-A935-B30E2CF459B9}"/>
              </a:ext>
            </a:extLst>
          </p:cNvPr>
          <p:cNvSpPr/>
          <p:nvPr/>
        </p:nvSpPr>
        <p:spPr>
          <a:xfrm>
            <a:off x="5321681" y="0"/>
            <a:ext cx="6870320" cy="16685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03364-B702-482D-8238-4D8A9E2A6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901" y="83890"/>
            <a:ext cx="6535024" cy="145129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Doña Ana County Treasurer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282A1-C09B-4B55-B597-5F2FF6B33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4859" y="1655762"/>
            <a:ext cx="4695039" cy="63067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Investment Report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AEB4F-6B98-4E91-9F2C-45EA0BB4EA19}"/>
              </a:ext>
            </a:extLst>
          </p:cNvPr>
          <p:cNvSpPr txBox="1"/>
          <p:nvPr/>
        </p:nvSpPr>
        <p:spPr>
          <a:xfrm>
            <a:off x="6883167" y="2332589"/>
            <a:ext cx="3892492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First Quarter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FY 2025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FB7A265-7F20-DC77-09A4-BDA15BDC2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703" y="2927614"/>
            <a:ext cx="2672695" cy="267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1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991"/>
            <a:ext cx="10515600" cy="87978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Investment Policy Compliance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65" y="1473276"/>
            <a:ext cx="10828467" cy="42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3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3358" cy="99444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5477256"/>
          </a:xfrm>
        </p:spPr>
        <p:txBody>
          <a:bodyPr>
            <a:normAutofit/>
          </a:bodyPr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Continue to take advantage of recent rate increases. Focus on laddered portfolio. </a:t>
            </a:r>
          </a:p>
          <a:p>
            <a:pPr lvl="1"/>
            <a:r>
              <a:rPr lang="en-US" dirty="0"/>
              <a:t>Manage and forecast cash flows to maximize on long term holdings</a:t>
            </a:r>
          </a:p>
          <a:p>
            <a:pPr lvl="1"/>
            <a:r>
              <a:rPr lang="en-US" dirty="0"/>
              <a:t>Secure long calls or bullet holdings </a:t>
            </a:r>
          </a:p>
          <a:p>
            <a:pPr lvl="1"/>
            <a:r>
              <a:rPr lang="en-US" dirty="0"/>
              <a:t>Increase Brokered CD holdings which carry minimal risk and have good spreads</a:t>
            </a:r>
          </a:p>
          <a:p>
            <a:r>
              <a:rPr lang="en-US" dirty="0"/>
              <a:t>Economic Factors to Consider </a:t>
            </a:r>
          </a:p>
          <a:p>
            <a:pPr lvl="1"/>
            <a:r>
              <a:rPr lang="en-US" sz="2000" dirty="0"/>
              <a:t>Two recent rate cuts in September and November. +70% probability for rate cut in December</a:t>
            </a:r>
          </a:p>
          <a:p>
            <a:pPr lvl="1"/>
            <a:r>
              <a:rPr lang="en-US" sz="2000" dirty="0"/>
              <a:t>Current CPI Rate: 2.6% ; Fed target 2%. </a:t>
            </a:r>
          </a:p>
          <a:p>
            <a:pPr lvl="1"/>
            <a:r>
              <a:rPr lang="en-US" sz="2000" dirty="0"/>
              <a:t>Economic uncertainty around Trade, Tariffs, Immigration Policy, Fiscal Policy, Monetary Policy, and Inflation. </a:t>
            </a:r>
          </a:p>
          <a:p>
            <a:pPr lvl="1"/>
            <a:endParaRPr lang="en-US" sz="2000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8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E3AB-7A02-82FA-995A-18050B62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</a:rPr>
              <a:t>Performance Overview of Treasurer’s Term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68D8FC-5B17-F14B-7C6E-57F1ECC96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982"/>
              </p:ext>
            </p:extLst>
          </p:nvPr>
        </p:nvGraphicFramePr>
        <p:xfrm>
          <a:off x="2763047" y="1690688"/>
          <a:ext cx="6665906" cy="3282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11187" imgH="3009823" progId="Excel.Sheet.12">
                  <p:embed/>
                </p:oleObj>
              </mc:Choice>
              <mc:Fallback>
                <p:oleObj name="Worksheet" r:id="rId2" imgW="6111187" imgH="30098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3047" y="1690688"/>
                        <a:ext cx="6665906" cy="3282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403E2C-CA95-3988-A6D1-F7D5288B3AE8}"/>
              </a:ext>
            </a:extLst>
          </p:cNvPr>
          <p:cNvSpPr txBox="1"/>
          <p:nvPr/>
        </p:nvSpPr>
        <p:spPr>
          <a:xfrm>
            <a:off x="3047478" y="5397219"/>
            <a:ext cx="60970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Total Income During Term: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$19,538,812.26</a:t>
            </a:r>
          </a:p>
        </p:txBody>
      </p:sp>
    </p:spTree>
    <p:extLst>
      <p:ext uri="{BB962C8B-B14F-4D97-AF65-F5344CB8AC3E}">
        <p14:creationId xmlns:p14="http://schemas.microsoft.com/office/powerpoint/2010/main" val="56419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Primary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Safety:</a:t>
            </a:r>
            <a:r>
              <a:rPr lang="en-US" dirty="0"/>
              <a:t>	Investments shall be undertaken in a manner that seeks to 			ensure the preservation of capital in the overall portfolio.  			The objective will be to mitigate credit risk and interest rate 			risk.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Liquidity</a:t>
            </a:r>
            <a:r>
              <a:rPr lang="en-US" dirty="0"/>
              <a:t>:	The investment portfolio shall remain sufficiently liquid to 			meet all operating requirements that may be reasonably 			anticipated.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Return:  </a:t>
            </a:r>
            <a:r>
              <a:rPr lang="en-US" dirty="0"/>
              <a:t>	The investment portfolio shall be designed with the objective 		of attaining a market rate of return throughout budgetary and 		economic cycles.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0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E37EE8-0967-A240-4352-FBE06B58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83" y="549083"/>
            <a:ext cx="5810433" cy="57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9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814931"/>
              </p:ext>
            </p:extLst>
          </p:nvPr>
        </p:nvGraphicFramePr>
        <p:xfrm>
          <a:off x="2071550" y="353298"/>
          <a:ext cx="8048900" cy="615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635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54" y="182245"/>
            <a:ext cx="10515600" cy="723011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Holdings</a:t>
            </a:r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C5FC37-F371-4E94-2A75-71B31B7F7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62944"/>
              </p:ext>
            </p:extLst>
          </p:nvPr>
        </p:nvGraphicFramePr>
        <p:xfrm>
          <a:off x="2203754" y="1474023"/>
          <a:ext cx="7784492" cy="4450788"/>
        </p:xfrm>
        <a:graphic>
          <a:graphicData uri="http://schemas.openxmlformats.org/drawingml/2006/table">
            <a:tbl>
              <a:tblPr/>
              <a:tblGrid>
                <a:gridCol w="602427">
                  <a:extLst>
                    <a:ext uri="{9D8B030D-6E8A-4147-A177-3AD203B41FA5}">
                      <a16:colId xmlns:a16="http://schemas.microsoft.com/office/drawing/2014/main" val="3618115572"/>
                    </a:ext>
                  </a:extLst>
                </a:gridCol>
                <a:gridCol w="602427">
                  <a:extLst>
                    <a:ext uri="{9D8B030D-6E8A-4147-A177-3AD203B41FA5}">
                      <a16:colId xmlns:a16="http://schemas.microsoft.com/office/drawing/2014/main" val="411237611"/>
                    </a:ext>
                  </a:extLst>
                </a:gridCol>
                <a:gridCol w="2296755">
                  <a:extLst>
                    <a:ext uri="{9D8B030D-6E8A-4147-A177-3AD203B41FA5}">
                      <a16:colId xmlns:a16="http://schemas.microsoft.com/office/drawing/2014/main" val="212550367"/>
                    </a:ext>
                  </a:extLst>
                </a:gridCol>
                <a:gridCol w="2274791">
                  <a:extLst>
                    <a:ext uri="{9D8B030D-6E8A-4147-A177-3AD203B41FA5}">
                      <a16:colId xmlns:a16="http://schemas.microsoft.com/office/drawing/2014/main" val="1119100584"/>
                    </a:ext>
                  </a:extLst>
                </a:gridCol>
                <a:gridCol w="1160928">
                  <a:extLst>
                    <a:ext uri="{9D8B030D-6E8A-4147-A177-3AD203B41FA5}">
                      <a16:colId xmlns:a16="http://schemas.microsoft.com/office/drawing/2014/main" val="991687955"/>
                    </a:ext>
                  </a:extLst>
                </a:gridCol>
                <a:gridCol w="847164">
                  <a:extLst>
                    <a:ext uri="{9D8B030D-6E8A-4147-A177-3AD203B41FA5}">
                      <a16:colId xmlns:a16="http://schemas.microsoft.com/office/drawing/2014/main" val="1446612520"/>
                    </a:ext>
                  </a:extLst>
                </a:gridCol>
              </a:tblGrid>
              <a:tr h="23425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SUMMARY BY INVESTMENT TYPE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82359"/>
                  </a:ext>
                </a:extLst>
              </a:tr>
              <a:tr h="2342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Security Type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Balance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Limits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90849"/>
                  </a:ext>
                </a:extLst>
              </a:tr>
              <a:tr h="234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Money Markets/Savings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$42,779,050.19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21.10%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956299"/>
                  </a:ext>
                </a:extLst>
              </a:tr>
              <a:tr h="2342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Brokered CDs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$11,500,000.00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820604"/>
                  </a:ext>
                </a:extLst>
              </a:tr>
              <a:tr h="234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Federal Home Loan Mortgage Corp (Freddie Mac)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$21,137,293.75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10.43%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510437"/>
                  </a:ext>
                </a:extLst>
              </a:tr>
              <a:tr h="234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Federal National Mortgage Association (Fannie Mae)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$11,583,961.10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5.71%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577277"/>
                  </a:ext>
                </a:extLst>
              </a:tr>
              <a:tr h="234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Federal Farm Credit Bank (FFCB)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$39,898,793.00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19.68%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335828"/>
                  </a:ext>
                </a:extLst>
              </a:tr>
              <a:tr h="234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Federal Agric Mtg Corp (Farmer Mac)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$99,900.00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0.05%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171818"/>
                  </a:ext>
                </a:extLst>
              </a:tr>
              <a:tr h="234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Federal Home Loan Banks (FHLB)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$41,724,452.50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20.58%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516890"/>
                  </a:ext>
                </a:extLst>
              </a:tr>
              <a:tr h="234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Tennessee Valley Authority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$238,658.75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0.12%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55918"/>
                  </a:ext>
                </a:extLst>
              </a:tr>
              <a:tr h="2342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Municipal Bonds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$3,828,082.62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1.89%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545220"/>
                  </a:ext>
                </a:extLst>
              </a:tr>
              <a:tr h="234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U.S. Treasury Bill (T-Bills)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$2,305,176.11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1.14%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407388"/>
                  </a:ext>
                </a:extLst>
              </a:tr>
              <a:tr h="234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U.S. Treasury Notes (T-Notes)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$2,930,820.00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1.45%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248983"/>
                  </a:ext>
                </a:extLst>
              </a:tr>
              <a:tr h="234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U.S. Treasury Bonds(T-Bonds)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$202,185.06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0.10%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98076"/>
                  </a:ext>
                </a:extLst>
              </a:tr>
              <a:tr h="234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Commercial Paper (CP)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09249"/>
                  </a:ext>
                </a:extLst>
              </a:tr>
              <a:tr h="234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Supranationals (Sovereign Bonds)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763285"/>
                  </a:ext>
                </a:extLst>
              </a:tr>
              <a:tr h="2342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Local Banks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$20,758,908.58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10.24%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471367"/>
                  </a:ext>
                </a:extLst>
              </a:tr>
              <a:tr h="234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$3,715,000.00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1.83%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559607"/>
                  </a:ext>
                </a:extLst>
              </a:tr>
              <a:tr h="234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$202,702,281.66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422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86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Maturity Distribution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96831"/>
              </p:ext>
            </p:extLst>
          </p:nvPr>
        </p:nvGraphicFramePr>
        <p:xfrm>
          <a:off x="1210849" y="1690688"/>
          <a:ext cx="977030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04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139"/>
            <a:ext cx="10515600" cy="65736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Credit Quality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831" y="845506"/>
            <a:ext cx="2260495" cy="5755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9F114A-767E-C883-13F7-DC79A8A6A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509" y="887646"/>
            <a:ext cx="5275201" cy="57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3506" y="413599"/>
            <a:ext cx="10515600" cy="723011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Total Earnings Trend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976630"/>
              </p:ext>
            </p:extLst>
          </p:nvPr>
        </p:nvGraphicFramePr>
        <p:xfrm>
          <a:off x="2269298" y="1359074"/>
          <a:ext cx="7653403" cy="459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25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2006" y="523768"/>
            <a:ext cx="10515600" cy="723011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5 Year Monthly Earnings Comparison</a:t>
            </a:r>
            <a:r>
              <a:rPr lang="en-US" dirty="0"/>
              <a:t>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833978"/>
              </p:ext>
            </p:extLst>
          </p:nvPr>
        </p:nvGraphicFramePr>
        <p:xfrm>
          <a:off x="853612" y="1453019"/>
          <a:ext cx="10473994" cy="445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747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58526</TotalTime>
  <Words>479</Words>
  <Application>Microsoft Office PowerPoint</Application>
  <PresentationFormat>Widescreen</PresentationFormat>
  <Paragraphs>140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Bahnschrift</vt:lpstr>
      <vt:lpstr>Calibri</vt:lpstr>
      <vt:lpstr>Calibri Light</vt:lpstr>
      <vt:lpstr>Palatino Linotype</vt:lpstr>
      <vt:lpstr>Office Theme</vt:lpstr>
      <vt:lpstr>Microsoft Excel Worksheet</vt:lpstr>
      <vt:lpstr>Doña Ana County Treasurer </vt:lpstr>
      <vt:lpstr>Primary Objectives </vt:lpstr>
      <vt:lpstr>PowerPoint Presentation</vt:lpstr>
      <vt:lpstr>PowerPoint Presentation</vt:lpstr>
      <vt:lpstr>Holdings </vt:lpstr>
      <vt:lpstr>Maturity Distribution </vt:lpstr>
      <vt:lpstr>Credit Quality </vt:lpstr>
      <vt:lpstr>Total Earnings Trend</vt:lpstr>
      <vt:lpstr>5 Year Monthly Earnings Comparison </vt:lpstr>
      <vt:lpstr>Investment Policy Compliance </vt:lpstr>
      <vt:lpstr>Moving Forward</vt:lpstr>
      <vt:lpstr>Performance Overview of Treasurer’s Term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 Ana County Treasurer</dc:title>
  <dc:creator>Eric Rodriguez</dc:creator>
  <cp:lastModifiedBy>Eric Rodriguez</cp:lastModifiedBy>
  <cp:revision>138</cp:revision>
  <cp:lastPrinted>2019-11-22T00:18:04Z</cp:lastPrinted>
  <dcterms:created xsi:type="dcterms:W3CDTF">2018-02-09T05:23:31Z</dcterms:created>
  <dcterms:modified xsi:type="dcterms:W3CDTF">2024-12-04T21:00:03Z</dcterms:modified>
</cp:coreProperties>
</file>