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0" r:id="rId1"/>
  </p:sldMasterIdLst>
  <p:notesMasterIdLst>
    <p:notesMasterId r:id="rId23"/>
  </p:notesMasterIdLst>
  <p:handoutMasterIdLst>
    <p:handoutMasterId r:id="rId24"/>
  </p:handoutMasterIdLst>
  <p:sldIdLst>
    <p:sldId id="256" r:id="rId2"/>
    <p:sldId id="257" r:id="rId3"/>
    <p:sldId id="258" r:id="rId4"/>
    <p:sldId id="259" r:id="rId5"/>
    <p:sldId id="314" r:id="rId6"/>
    <p:sldId id="281" r:id="rId7"/>
    <p:sldId id="285" r:id="rId8"/>
    <p:sldId id="286" r:id="rId9"/>
    <p:sldId id="316" r:id="rId10"/>
    <p:sldId id="315" r:id="rId11"/>
    <p:sldId id="318" r:id="rId12"/>
    <p:sldId id="319" r:id="rId13"/>
    <p:sldId id="320" r:id="rId14"/>
    <p:sldId id="321" r:id="rId15"/>
    <p:sldId id="332" r:id="rId16"/>
    <p:sldId id="327" r:id="rId17"/>
    <p:sldId id="329" r:id="rId18"/>
    <p:sldId id="304" r:id="rId19"/>
    <p:sldId id="305" r:id="rId20"/>
    <p:sldId id="280" r:id="rId21"/>
    <p:sldId id="322" r:id="rId2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6C5200"/>
    <a:srgbClr val="FFFFFF"/>
    <a:srgbClr val="FBFD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15" autoAdjust="0"/>
    <p:restoredTop sz="87189" autoAdjust="0"/>
  </p:normalViewPr>
  <p:slideViewPr>
    <p:cSldViewPr>
      <p:cViewPr varScale="1">
        <p:scale>
          <a:sx n="84" d="100"/>
          <a:sy n="84" d="100"/>
        </p:scale>
        <p:origin x="96" y="30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81" d="100"/>
          <a:sy n="81" d="100"/>
        </p:scale>
        <p:origin x="205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5138"/>
          </a:xfrm>
          <a:prstGeom prst="rect">
            <a:avLst/>
          </a:prstGeom>
        </p:spPr>
        <p:txBody>
          <a:bodyPr vert="horz" lIns="91440" tIns="45720" rIns="91440" bIns="45720" rtlCol="0"/>
          <a:lstStyle>
            <a:lvl1pPr algn="r">
              <a:defRPr sz="1200"/>
            </a:lvl1pPr>
          </a:lstStyle>
          <a:p>
            <a:fld id="{2EF1CB7F-2496-430F-B057-0811CE8F713A}" type="datetimeFigureOut">
              <a:rPr lang="en-US" smtClean="0"/>
              <a:pPr/>
              <a:t>10/19/2018</a:t>
            </a:fld>
            <a:endParaRPr lang="en-US" dirty="0"/>
          </a:p>
        </p:txBody>
      </p:sp>
      <p:sp>
        <p:nvSpPr>
          <p:cNvPr id="4" name="Footer Placeholder 3"/>
          <p:cNvSpPr>
            <a:spLocks noGrp="1"/>
          </p:cNvSpPr>
          <p:nvPr>
            <p:ph type="ftr" sz="quarter" idx="2"/>
          </p:nvPr>
        </p:nvSpPr>
        <p:spPr>
          <a:xfrm>
            <a:off x="0" y="8829675"/>
            <a:ext cx="3037840"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675"/>
            <a:ext cx="3037840" cy="465138"/>
          </a:xfrm>
          <a:prstGeom prst="rect">
            <a:avLst/>
          </a:prstGeom>
        </p:spPr>
        <p:txBody>
          <a:bodyPr vert="horz" lIns="91440" tIns="45720" rIns="91440" bIns="45720" rtlCol="0" anchor="b"/>
          <a:lstStyle>
            <a:lvl1pPr algn="r">
              <a:defRPr sz="1200"/>
            </a:lvl1pPr>
          </a:lstStyle>
          <a:p>
            <a:fld id="{15AA82B4-C920-4647-83A8-FDED02FAFA35}" type="slidenum">
              <a:rPr lang="en-US" smtClean="0"/>
              <a:pPr/>
              <a:t>‹#›</a:t>
            </a:fld>
            <a:endParaRPr lang="en-US" dirty="0"/>
          </a:p>
        </p:txBody>
      </p:sp>
    </p:spTree>
    <p:extLst>
      <p:ext uri="{BB962C8B-B14F-4D97-AF65-F5344CB8AC3E}">
        <p14:creationId xmlns:p14="http://schemas.microsoft.com/office/powerpoint/2010/main" val="13538490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938" y="0"/>
            <a:ext cx="3037840" cy="465138"/>
          </a:xfrm>
          <a:prstGeom prst="rect">
            <a:avLst/>
          </a:prstGeom>
        </p:spPr>
        <p:txBody>
          <a:bodyPr vert="horz" lIns="91440" tIns="45720" rIns="91440" bIns="45720" rtlCol="0"/>
          <a:lstStyle>
            <a:lvl1pPr algn="r">
              <a:defRPr sz="1200"/>
            </a:lvl1pPr>
          </a:lstStyle>
          <a:p>
            <a:fld id="{05FD2573-D9C1-4D9D-81CE-5BF417069C11}" type="datetimeFigureOut">
              <a:rPr lang="en-US" smtClean="0"/>
              <a:pPr/>
              <a:t>10/19/2018</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040" y="4416427"/>
            <a:ext cx="5608320" cy="41830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7840" cy="465138"/>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675"/>
            <a:ext cx="3037840" cy="465138"/>
          </a:xfrm>
          <a:prstGeom prst="rect">
            <a:avLst/>
          </a:prstGeom>
        </p:spPr>
        <p:txBody>
          <a:bodyPr vert="horz" lIns="91440" tIns="45720" rIns="91440" bIns="45720" rtlCol="0" anchor="b"/>
          <a:lstStyle>
            <a:lvl1pPr algn="r">
              <a:defRPr sz="1200"/>
            </a:lvl1pPr>
          </a:lstStyle>
          <a:p>
            <a:fld id="{1F5A837B-A6A7-4650-ACD4-F356F4B0A7D3}" type="slidenum">
              <a:rPr lang="en-US" smtClean="0"/>
              <a:pPr/>
              <a:t>‹#›</a:t>
            </a:fld>
            <a:endParaRPr lang="en-US" dirty="0"/>
          </a:p>
        </p:txBody>
      </p:sp>
    </p:spTree>
    <p:extLst>
      <p:ext uri="{BB962C8B-B14F-4D97-AF65-F5344CB8AC3E}">
        <p14:creationId xmlns:p14="http://schemas.microsoft.com/office/powerpoint/2010/main" val="1012046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smtClean="0"/>
              <a:t>Good afternoon, I’m Mary Lou </a:t>
            </a:r>
            <a:r>
              <a:rPr lang="en-US" sz="1600" dirty="0" smtClean="0"/>
              <a:t>Ward I’m </a:t>
            </a:r>
            <a:r>
              <a:rPr lang="en-US" sz="1600" dirty="0" smtClean="0"/>
              <a:t>the supervisor for DAC ACO/Codes Enforcement.</a:t>
            </a:r>
          </a:p>
          <a:p>
            <a:endParaRPr lang="en-US" sz="1600" dirty="0"/>
          </a:p>
          <a:p>
            <a:r>
              <a:rPr lang="en-US" sz="1600" dirty="0" smtClean="0"/>
              <a:t>Today I’m going to talk to you about </a:t>
            </a:r>
            <a:r>
              <a:rPr lang="en-US" sz="1600" dirty="0" smtClean="0"/>
              <a:t>our role in the illegal dumping partnership and how we</a:t>
            </a:r>
            <a:r>
              <a:rPr lang="en-US" sz="1600" baseline="0" dirty="0" smtClean="0"/>
              <a:t> have used our this to assist us with helping the community.</a:t>
            </a:r>
            <a:endParaRPr lang="en-US" sz="1600" dirty="0"/>
          </a:p>
          <a:p>
            <a:endParaRPr lang="en-US" sz="1600" dirty="0" smtClean="0"/>
          </a:p>
          <a:p>
            <a:endParaRPr lang="en-US" dirty="0"/>
          </a:p>
          <a:p>
            <a:endParaRPr lang="en-US" dirty="0"/>
          </a:p>
        </p:txBody>
      </p:sp>
      <p:sp>
        <p:nvSpPr>
          <p:cNvPr id="4" name="Slide Number Placeholder 3"/>
          <p:cNvSpPr>
            <a:spLocks noGrp="1"/>
          </p:cNvSpPr>
          <p:nvPr>
            <p:ph type="sldNum" sz="quarter" idx="10"/>
          </p:nvPr>
        </p:nvSpPr>
        <p:spPr/>
        <p:txBody>
          <a:bodyPr/>
          <a:lstStyle/>
          <a:p>
            <a:fld id="{1F5A837B-A6A7-4650-ACD4-F356F4B0A7D3}" type="slidenum">
              <a:rPr lang="en-US" smtClean="0"/>
              <a:pPr/>
              <a:t>1</a:t>
            </a:fld>
            <a:endParaRPr lang="en-US" dirty="0"/>
          </a:p>
        </p:txBody>
      </p:sp>
    </p:spTree>
    <p:extLst>
      <p:ext uri="{BB962C8B-B14F-4D97-AF65-F5344CB8AC3E}">
        <p14:creationId xmlns:p14="http://schemas.microsoft.com/office/powerpoint/2010/main" val="1140588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Thanks to a grant we had:</a:t>
            </a:r>
          </a:p>
          <a:p>
            <a:r>
              <a:rPr lang="en-US" sz="1600" dirty="0" smtClean="0"/>
              <a:t>Read</a:t>
            </a:r>
            <a:r>
              <a:rPr lang="en-US" sz="1600" baseline="0" dirty="0" smtClean="0"/>
              <a:t> slide:</a:t>
            </a:r>
          </a:p>
          <a:p>
            <a:r>
              <a:rPr lang="en-US" sz="1600" baseline="0" dirty="0" smtClean="0"/>
              <a:t>Then…………..</a:t>
            </a:r>
            <a:endParaRPr lang="en-US" sz="1600" dirty="0" smtClean="0"/>
          </a:p>
          <a:p>
            <a:endParaRPr lang="en-US" dirty="0" smtClean="0"/>
          </a:p>
          <a:p>
            <a:r>
              <a:rPr lang="en-US" sz="1600" dirty="0" smtClean="0"/>
              <a:t>Carlos the Coyote animation (a 30 second animation has been running in the movie theaters to remind everyone about illegal dumping).</a:t>
            </a:r>
          </a:p>
          <a:p>
            <a:endParaRPr lang="en-US" sz="1600" dirty="0"/>
          </a:p>
          <a:p>
            <a:r>
              <a:rPr lang="en-US" sz="1600" dirty="0" smtClean="0"/>
              <a:t> </a:t>
            </a:r>
            <a:endParaRPr lang="en-US" sz="1600" dirty="0"/>
          </a:p>
        </p:txBody>
      </p:sp>
      <p:sp>
        <p:nvSpPr>
          <p:cNvPr id="4" name="Slide Number Placeholder 3"/>
          <p:cNvSpPr>
            <a:spLocks noGrp="1"/>
          </p:cNvSpPr>
          <p:nvPr>
            <p:ph type="sldNum" sz="quarter" idx="10"/>
          </p:nvPr>
        </p:nvSpPr>
        <p:spPr/>
        <p:txBody>
          <a:bodyPr/>
          <a:lstStyle/>
          <a:p>
            <a:fld id="{1F5A837B-A6A7-4650-ACD4-F356F4B0A7D3}" type="slidenum">
              <a:rPr lang="en-US" smtClean="0"/>
              <a:pPr/>
              <a:t>10</a:t>
            </a:fld>
            <a:endParaRPr lang="en-US" dirty="0"/>
          </a:p>
        </p:txBody>
      </p:sp>
    </p:spTree>
    <p:extLst>
      <p:ext uri="{BB962C8B-B14F-4D97-AF65-F5344CB8AC3E}">
        <p14:creationId xmlns:p14="http://schemas.microsoft.com/office/powerpoint/2010/main" val="3560960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a:t>
            </a:r>
            <a:r>
              <a:rPr lang="en-US" baseline="0" dirty="0" smtClean="0"/>
              <a:t> thanks to the grant we ordered another 15,000 copies of a second new book titled Clean-up with Carlos and Friends in English and in Spanish. </a:t>
            </a:r>
            <a:endParaRPr lang="en-US" dirty="0"/>
          </a:p>
        </p:txBody>
      </p:sp>
      <p:sp>
        <p:nvSpPr>
          <p:cNvPr id="4" name="Slide Number Placeholder 3"/>
          <p:cNvSpPr>
            <a:spLocks noGrp="1"/>
          </p:cNvSpPr>
          <p:nvPr>
            <p:ph type="sldNum" sz="quarter" idx="10"/>
          </p:nvPr>
        </p:nvSpPr>
        <p:spPr/>
        <p:txBody>
          <a:bodyPr/>
          <a:lstStyle/>
          <a:p>
            <a:fld id="{1F5A837B-A6A7-4650-ACD4-F356F4B0A7D3}" type="slidenum">
              <a:rPr lang="en-US" smtClean="0"/>
              <a:pPr/>
              <a:t>11</a:t>
            </a:fld>
            <a:endParaRPr lang="en-US" dirty="0"/>
          </a:p>
        </p:txBody>
      </p:sp>
    </p:spTree>
    <p:extLst>
      <p:ext uri="{BB962C8B-B14F-4D97-AF65-F5344CB8AC3E}">
        <p14:creationId xmlns:p14="http://schemas.microsoft.com/office/powerpoint/2010/main" val="105269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now Lizzy</a:t>
            </a:r>
            <a:r>
              <a:rPr lang="en-US" baseline="0" dirty="0" smtClean="0"/>
              <a:t> the Lizard has joined Carlos in the educational campaign to assist the officers at special events and schools. </a:t>
            </a:r>
            <a:endParaRPr lang="en-US" dirty="0"/>
          </a:p>
        </p:txBody>
      </p:sp>
      <p:sp>
        <p:nvSpPr>
          <p:cNvPr id="4" name="Slide Number Placeholder 3"/>
          <p:cNvSpPr>
            <a:spLocks noGrp="1"/>
          </p:cNvSpPr>
          <p:nvPr>
            <p:ph type="sldNum" sz="quarter" idx="10"/>
          </p:nvPr>
        </p:nvSpPr>
        <p:spPr/>
        <p:txBody>
          <a:bodyPr/>
          <a:lstStyle/>
          <a:p>
            <a:fld id="{1F5A837B-A6A7-4650-ACD4-F356F4B0A7D3}" type="slidenum">
              <a:rPr lang="en-US" smtClean="0"/>
              <a:pPr/>
              <a:t>12</a:t>
            </a:fld>
            <a:endParaRPr lang="en-US" dirty="0"/>
          </a:p>
        </p:txBody>
      </p:sp>
    </p:spTree>
    <p:extLst>
      <p:ext uri="{BB962C8B-B14F-4D97-AF65-F5344CB8AC3E}">
        <p14:creationId xmlns:p14="http://schemas.microsoft.com/office/powerpoint/2010/main" val="3320605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Lizzy and Carlos have</a:t>
            </a:r>
            <a:r>
              <a:rPr lang="en-US" baseline="0" dirty="0" smtClean="0"/>
              <a:t> joined other partnership's like the READ across America program and assisted the officers who sat for a reading. </a:t>
            </a:r>
          </a:p>
          <a:p>
            <a:endParaRPr lang="en-US" baseline="0" dirty="0" smtClean="0"/>
          </a:p>
          <a:p>
            <a:r>
              <a:rPr lang="en-US" baseline="0" dirty="0" smtClean="0"/>
              <a:t>Notice one of the books they used for the reading!</a:t>
            </a:r>
            <a:endParaRPr lang="en-US" dirty="0"/>
          </a:p>
        </p:txBody>
      </p:sp>
      <p:sp>
        <p:nvSpPr>
          <p:cNvPr id="4" name="Slide Number Placeholder 3"/>
          <p:cNvSpPr>
            <a:spLocks noGrp="1"/>
          </p:cNvSpPr>
          <p:nvPr>
            <p:ph type="sldNum" sz="quarter" idx="10"/>
          </p:nvPr>
        </p:nvSpPr>
        <p:spPr/>
        <p:txBody>
          <a:bodyPr/>
          <a:lstStyle/>
          <a:p>
            <a:fld id="{1F5A837B-A6A7-4650-ACD4-F356F4B0A7D3}" type="slidenum">
              <a:rPr lang="en-US" smtClean="0"/>
              <a:pPr/>
              <a:t>13</a:t>
            </a:fld>
            <a:endParaRPr lang="en-US" dirty="0"/>
          </a:p>
        </p:txBody>
      </p:sp>
    </p:spTree>
    <p:extLst>
      <p:ext uri="{BB962C8B-B14F-4D97-AF65-F5344CB8AC3E}">
        <p14:creationId xmlns:p14="http://schemas.microsoft.com/office/powerpoint/2010/main" val="2157802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again we teamed up with NMSU for a 4</a:t>
            </a:r>
            <a:r>
              <a:rPr lang="en-US" baseline="30000" dirty="0" smtClean="0"/>
              <a:t>th</a:t>
            </a:r>
            <a:r>
              <a:rPr lang="en-US" dirty="0" smtClean="0"/>
              <a:t> animation but this time it was for 30 seconds to continue with</a:t>
            </a:r>
            <a:r>
              <a:rPr lang="en-US" baseline="0" dirty="0" smtClean="0"/>
              <a:t> the anti- illegal dumping campaign message.</a:t>
            </a:r>
            <a:endParaRPr lang="en-US" dirty="0" smtClean="0"/>
          </a:p>
          <a:p>
            <a:endParaRPr lang="en-US" dirty="0" smtClean="0"/>
          </a:p>
          <a:p>
            <a:r>
              <a:rPr lang="en-US" dirty="0" smtClean="0"/>
              <a:t>Then recently</a:t>
            </a:r>
            <a:r>
              <a:rPr lang="en-US" baseline="0" dirty="0" smtClean="0"/>
              <a:t> this year Carlos got his own website:</a:t>
            </a:r>
          </a:p>
          <a:p>
            <a:endParaRPr lang="en-US" baseline="0" dirty="0" smtClean="0"/>
          </a:p>
          <a:p>
            <a:r>
              <a:rPr lang="en-US" baseline="0" dirty="0" smtClean="0"/>
              <a:t>CleanupWithCarlos.org    so please if you have a chance to visit the site that would be great. </a:t>
            </a:r>
          </a:p>
          <a:p>
            <a:endParaRPr lang="en-US" baseline="0" dirty="0" smtClean="0"/>
          </a:p>
          <a:p>
            <a:r>
              <a:rPr lang="en-US" baseline="0" dirty="0" smtClean="0"/>
              <a:t>Play the new video here</a:t>
            </a:r>
            <a:endParaRPr lang="en-US" dirty="0"/>
          </a:p>
        </p:txBody>
      </p:sp>
      <p:sp>
        <p:nvSpPr>
          <p:cNvPr id="4" name="Slide Number Placeholder 3"/>
          <p:cNvSpPr>
            <a:spLocks noGrp="1"/>
          </p:cNvSpPr>
          <p:nvPr>
            <p:ph type="sldNum" sz="quarter" idx="10"/>
          </p:nvPr>
        </p:nvSpPr>
        <p:spPr/>
        <p:txBody>
          <a:bodyPr/>
          <a:lstStyle/>
          <a:p>
            <a:fld id="{1F5A837B-A6A7-4650-ACD4-F356F4B0A7D3}" type="slidenum">
              <a:rPr lang="en-US" smtClean="0"/>
              <a:pPr/>
              <a:t>14</a:t>
            </a:fld>
            <a:endParaRPr lang="en-US" dirty="0"/>
          </a:p>
        </p:txBody>
      </p:sp>
    </p:spTree>
    <p:extLst>
      <p:ext uri="{BB962C8B-B14F-4D97-AF65-F5344CB8AC3E}">
        <p14:creationId xmlns:p14="http://schemas.microsoft.com/office/powerpoint/2010/main" val="2912049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5A837B-A6A7-4650-ACD4-F356F4B0A7D3}" type="slidenum">
              <a:rPr lang="en-US" smtClean="0"/>
              <a:pPr/>
              <a:t>15</a:t>
            </a:fld>
            <a:endParaRPr lang="en-US" dirty="0"/>
          </a:p>
        </p:txBody>
      </p:sp>
    </p:spTree>
    <p:extLst>
      <p:ext uri="{BB962C8B-B14F-4D97-AF65-F5344CB8AC3E}">
        <p14:creationId xmlns:p14="http://schemas.microsoft.com/office/powerpoint/2010/main" val="3283873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the slide stats!</a:t>
            </a:r>
            <a:endParaRPr lang="en-US" dirty="0"/>
          </a:p>
        </p:txBody>
      </p:sp>
      <p:sp>
        <p:nvSpPr>
          <p:cNvPr id="4" name="Slide Number Placeholder 3"/>
          <p:cNvSpPr>
            <a:spLocks noGrp="1"/>
          </p:cNvSpPr>
          <p:nvPr>
            <p:ph type="sldNum" sz="quarter" idx="10"/>
          </p:nvPr>
        </p:nvSpPr>
        <p:spPr/>
        <p:txBody>
          <a:bodyPr/>
          <a:lstStyle/>
          <a:p>
            <a:fld id="{1F5A837B-A6A7-4650-ACD4-F356F4B0A7D3}" type="slidenum">
              <a:rPr lang="en-US" smtClean="0"/>
              <a:pPr/>
              <a:t>16</a:t>
            </a:fld>
            <a:endParaRPr lang="en-US" dirty="0"/>
          </a:p>
        </p:txBody>
      </p:sp>
    </p:spTree>
    <p:extLst>
      <p:ext uri="{BB962C8B-B14F-4D97-AF65-F5344CB8AC3E}">
        <p14:creationId xmlns:p14="http://schemas.microsoft.com/office/powerpoint/2010/main" val="1640768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the slide stats!</a:t>
            </a:r>
            <a:endParaRPr lang="en-US" dirty="0"/>
          </a:p>
        </p:txBody>
      </p:sp>
      <p:sp>
        <p:nvSpPr>
          <p:cNvPr id="4" name="Slide Number Placeholder 3"/>
          <p:cNvSpPr>
            <a:spLocks noGrp="1"/>
          </p:cNvSpPr>
          <p:nvPr>
            <p:ph type="sldNum" sz="quarter" idx="10"/>
          </p:nvPr>
        </p:nvSpPr>
        <p:spPr/>
        <p:txBody>
          <a:bodyPr/>
          <a:lstStyle/>
          <a:p>
            <a:fld id="{1F5A837B-A6A7-4650-ACD4-F356F4B0A7D3}" type="slidenum">
              <a:rPr lang="en-US" smtClean="0"/>
              <a:pPr/>
              <a:t>17</a:t>
            </a:fld>
            <a:endParaRPr lang="en-US" dirty="0"/>
          </a:p>
        </p:txBody>
      </p:sp>
    </p:spTree>
    <p:extLst>
      <p:ext uri="{BB962C8B-B14F-4D97-AF65-F5344CB8AC3E}">
        <p14:creationId xmlns:p14="http://schemas.microsoft.com/office/powerpoint/2010/main" val="32562750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5A837B-A6A7-4650-ACD4-F356F4B0A7D3}" type="slidenum">
              <a:rPr lang="en-US" smtClean="0"/>
              <a:pPr/>
              <a:t>18</a:t>
            </a:fld>
            <a:endParaRPr lang="en-US" dirty="0"/>
          </a:p>
        </p:txBody>
      </p:sp>
    </p:spTree>
    <p:extLst>
      <p:ext uri="{BB962C8B-B14F-4D97-AF65-F5344CB8AC3E}">
        <p14:creationId xmlns:p14="http://schemas.microsoft.com/office/powerpoint/2010/main" val="3917359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5A837B-A6A7-4650-ACD4-F356F4B0A7D3}" type="slidenum">
              <a:rPr lang="en-US" smtClean="0"/>
              <a:pPr/>
              <a:t>19</a:t>
            </a:fld>
            <a:endParaRPr lang="en-US" dirty="0"/>
          </a:p>
        </p:txBody>
      </p:sp>
    </p:spTree>
    <p:extLst>
      <p:ext uri="{BB962C8B-B14F-4D97-AF65-F5344CB8AC3E}">
        <p14:creationId xmlns:p14="http://schemas.microsoft.com/office/powerpoint/2010/main" val="2125352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600" dirty="0" smtClean="0"/>
              <a:t>Because Illegal Dumping is a</a:t>
            </a:r>
            <a:r>
              <a:rPr lang="en-US" sz="1600" baseline="0" dirty="0" smtClean="0"/>
              <a:t> problem for everyone, we have joined partnerships. </a:t>
            </a:r>
          </a:p>
          <a:p>
            <a:endParaRPr lang="en-US" sz="1600" baseline="0" dirty="0" smtClean="0"/>
          </a:p>
          <a:p>
            <a:r>
              <a:rPr lang="en-US" sz="1600" baseline="0" dirty="0" smtClean="0"/>
              <a:t>Because of the partnerships it has given us more resources and opportunities  which affords us more ways to give back to our communities. </a:t>
            </a:r>
          </a:p>
          <a:p>
            <a:endParaRPr lang="en-US" sz="1600" dirty="0" smtClean="0"/>
          </a:p>
          <a:p>
            <a:r>
              <a:rPr lang="en-US" sz="1600" dirty="0" smtClean="0"/>
              <a:t>Today I would like to start with our ACES program.</a:t>
            </a:r>
          </a:p>
          <a:p>
            <a:r>
              <a:rPr lang="en-US" sz="1600" dirty="0" smtClean="0"/>
              <a:t>ACES stands for Animal Control /Codes Enforcement Enviromental Survey.</a:t>
            </a:r>
          </a:p>
          <a:p>
            <a:endParaRPr lang="en-US" sz="1600" dirty="0" smtClean="0"/>
          </a:p>
          <a:p>
            <a:r>
              <a:rPr lang="en-US" sz="1600" dirty="0" smtClean="0"/>
              <a:t>ACES </a:t>
            </a:r>
            <a:r>
              <a:rPr lang="en-US" sz="1600" dirty="0" smtClean="0"/>
              <a:t>projects are conducted in our </a:t>
            </a:r>
            <a:r>
              <a:rPr lang="en-US" sz="1600" dirty="0" smtClean="0"/>
              <a:t>communities every month </a:t>
            </a:r>
            <a:r>
              <a:rPr lang="en-US" sz="1600" dirty="0" smtClean="0"/>
              <a:t>and involves several agencies.</a:t>
            </a:r>
          </a:p>
          <a:p>
            <a:endParaRPr lang="en-US" sz="1600" dirty="0"/>
          </a:p>
          <a:p>
            <a:r>
              <a:rPr lang="en-US" sz="1600" dirty="0" smtClean="0"/>
              <a:t>Read bullet points….</a:t>
            </a:r>
          </a:p>
          <a:p>
            <a:endParaRPr lang="en-US" sz="1600" dirty="0"/>
          </a:p>
          <a:p>
            <a:r>
              <a:rPr lang="en-US" sz="1600" dirty="0" smtClean="0"/>
              <a:t>You can see that we not only </a:t>
            </a:r>
            <a:r>
              <a:rPr lang="en-US" sz="1600" dirty="0" smtClean="0"/>
              <a:t>covers </a:t>
            </a:r>
            <a:r>
              <a:rPr lang="en-US" sz="1600" dirty="0" smtClean="0"/>
              <a:t>the codes part of it </a:t>
            </a:r>
            <a:r>
              <a:rPr lang="en-US" sz="1600" dirty="0" smtClean="0"/>
              <a:t>but it </a:t>
            </a:r>
            <a:r>
              <a:rPr lang="en-US" sz="1600" dirty="0" smtClean="0"/>
              <a:t>also </a:t>
            </a:r>
            <a:r>
              <a:rPr lang="en-US" sz="1600" dirty="0" smtClean="0"/>
              <a:t>goes </a:t>
            </a:r>
            <a:r>
              <a:rPr lang="en-US" sz="1600" dirty="0" smtClean="0"/>
              <a:t>over ACO’s since our office does both.</a:t>
            </a:r>
            <a:endParaRPr lang="en-US" sz="1600" dirty="0"/>
          </a:p>
        </p:txBody>
      </p:sp>
      <p:sp>
        <p:nvSpPr>
          <p:cNvPr id="4" name="Slide Number Placeholder 3"/>
          <p:cNvSpPr>
            <a:spLocks noGrp="1"/>
          </p:cNvSpPr>
          <p:nvPr>
            <p:ph type="sldNum" sz="quarter" idx="10"/>
          </p:nvPr>
        </p:nvSpPr>
        <p:spPr/>
        <p:txBody>
          <a:bodyPr/>
          <a:lstStyle/>
          <a:p>
            <a:fld id="{1F5A837B-A6A7-4650-ACD4-F356F4B0A7D3}" type="slidenum">
              <a:rPr lang="en-US" smtClean="0"/>
              <a:pPr/>
              <a:t>2</a:t>
            </a:fld>
            <a:endParaRPr lang="en-US" dirty="0"/>
          </a:p>
        </p:txBody>
      </p:sp>
    </p:spTree>
    <p:extLst>
      <p:ext uri="{BB962C8B-B14F-4D97-AF65-F5344CB8AC3E}">
        <p14:creationId xmlns:p14="http://schemas.microsoft.com/office/powerpoint/2010/main" val="23813445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5A837B-A6A7-4650-ACD4-F356F4B0A7D3}" type="slidenum">
              <a:rPr lang="en-US" smtClean="0"/>
              <a:pPr/>
              <a:t>20</a:t>
            </a:fld>
            <a:endParaRPr lang="en-US" dirty="0"/>
          </a:p>
        </p:txBody>
      </p:sp>
    </p:spTree>
    <p:extLst>
      <p:ext uri="{BB962C8B-B14F-4D97-AF65-F5344CB8AC3E}">
        <p14:creationId xmlns:p14="http://schemas.microsoft.com/office/powerpoint/2010/main" val="41510335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5A837B-A6A7-4650-ACD4-F356F4B0A7D3}" type="slidenum">
              <a:rPr lang="en-US" smtClean="0"/>
              <a:pPr/>
              <a:t>21</a:t>
            </a:fld>
            <a:endParaRPr lang="en-US" dirty="0"/>
          </a:p>
        </p:txBody>
      </p:sp>
    </p:spTree>
    <p:extLst>
      <p:ext uri="{BB962C8B-B14F-4D97-AF65-F5344CB8AC3E}">
        <p14:creationId xmlns:p14="http://schemas.microsoft.com/office/powerpoint/2010/main" val="2668064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6426"/>
            <a:ext cx="5608320" cy="4756938"/>
          </a:xfrm>
        </p:spPr>
        <p:txBody>
          <a:bodyPr>
            <a:normAutofit fontScale="92500" lnSpcReduction="10000"/>
          </a:bodyPr>
          <a:lstStyle/>
          <a:p>
            <a:r>
              <a:rPr lang="en-US" sz="1600" dirty="0" smtClean="0"/>
              <a:t>Now that you know what ACES is…..let me tell you the purpose of this project.</a:t>
            </a:r>
          </a:p>
          <a:p>
            <a:endParaRPr lang="en-US" sz="1600" dirty="0"/>
          </a:p>
          <a:p>
            <a:r>
              <a:rPr lang="en-US" sz="1600" dirty="0" smtClean="0"/>
              <a:t>The purpose of the projects are to improve our communities through education rather than citations.</a:t>
            </a:r>
          </a:p>
          <a:p>
            <a:endParaRPr lang="en-US" sz="1600" dirty="0" smtClean="0"/>
          </a:p>
          <a:p>
            <a:r>
              <a:rPr lang="en-US" sz="1600" dirty="0" smtClean="0"/>
              <a:t>By getting voluntary compliance for counties ordinances and our State Laws.</a:t>
            </a:r>
          </a:p>
          <a:p>
            <a:endParaRPr lang="en-US" sz="1600" dirty="0" smtClean="0"/>
          </a:p>
          <a:p>
            <a:r>
              <a:rPr lang="en-US" sz="1600" dirty="0" smtClean="0"/>
              <a:t>To encourage pride and leadership; with volunteers in each community.</a:t>
            </a:r>
          </a:p>
          <a:p>
            <a:endParaRPr lang="en-US" sz="1600" dirty="0" smtClean="0"/>
          </a:p>
          <a:p>
            <a:r>
              <a:rPr lang="en-US" sz="1600" dirty="0" smtClean="0"/>
              <a:t>To develop a strong and lasting partnership with DAC, each community and other agencies.</a:t>
            </a:r>
          </a:p>
          <a:p>
            <a:endParaRPr lang="en-US" sz="1600" dirty="0" smtClean="0"/>
          </a:p>
          <a:p>
            <a:r>
              <a:rPr lang="en-US" sz="1600" dirty="0" smtClean="0"/>
              <a:t>To offer a resource for clean-up efforts and animal related issues rural areas face.</a:t>
            </a:r>
          </a:p>
          <a:p>
            <a:endParaRPr lang="en-US" sz="1600" dirty="0" smtClean="0"/>
          </a:p>
          <a:p>
            <a:r>
              <a:rPr lang="en-US" sz="1600" dirty="0" smtClean="0"/>
              <a:t>To go into the local schools and educate the kids on illegal dumping, recycling, bite prevention and animal </a:t>
            </a:r>
            <a:r>
              <a:rPr lang="en-US" sz="1600" dirty="0" smtClean="0"/>
              <a:t>husbandry</a:t>
            </a:r>
          </a:p>
          <a:p>
            <a:endParaRPr lang="en-US" sz="1600" dirty="0" smtClean="0"/>
          </a:p>
          <a:p>
            <a:r>
              <a:rPr lang="en-US" sz="1600" dirty="0" smtClean="0"/>
              <a:t>By</a:t>
            </a:r>
            <a:r>
              <a:rPr lang="en-US" sz="1600" baseline="0" dirty="0" smtClean="0"/>
              <a:t> doing all of this we are seeing less illegal dump sites and less homes with less violations. </a:t>
            </a:r>
            <a:endParaRPr lang="en-US" sz="1600" dirty="0" smtClean="0"/>
          </a:p>
        </p:txBody>
      </p:sp>
      <p:sp>
        <p:nvSpPr>
          <p:cNvPr id="4" name="Slide Number Placeholder 3"/>
          <p:cNvSpPr>
            <a:spLocks noGrp="1"/>
          </p:cNvSpPr>
          <p:nvPr>
            <p:ph type="sldNum" sz="quarter" idx="10"/>
          </p:nvPr>
        </p:nvSpPr>
        <p:spPr/>
        <p:txBody>
          <a:bodyPr/>
          <a:lstStyle/>
          <a:p>
            <a:fld id="{1F5A837B-A6A7-4650-ACD4-F356F4B0A7D3}" type="slidenum">
              <a:rPr lang="en-US" smtClean="0"/>
              <a:pPr/>
              <a:t>3</a:t>
            </a:fld>
            <a:endParaRPr lang="en-US" dirty="0"/>
          </a:p>
        </p:txBody>
      </p:sp>
    </p:spTree>
    <p:extLst>
      <p:ext uri="{BB962C8B-B14F-4D97-AF65-F5344CB8AC3E}">
        <p14:creationId xmlns:p14="http://schemas.microsoft.com/office/powerpoint/2010/main" val="4134835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600" dirty="0" smtClean="0"/>
              <a:t>So how do we do this???????</a:t>
            </a:r>
          </a:p>
          <a:p>
            <a:endParaRPr lang="en-US" sz="1600" dirty="0" smtClean="0"/>
          </a:p>
          <a:p>
            <a:r>
              <a:rPr lang="en-US" sz="1600" dirty="0" smtClean="0"/>
              <a:t>First the officers select an area in each community they believe has the most violations and set up a grid area.</a:t>
            </a:r>
          </a:p>
          <a:p>
            <a:endParaRPr lang="en-US" sz="1600" dirty="0"/>
          </a:p>
          <a:p>
            <a:r>
              <a:rPr lang="en-US" sz="1600" dirty="0" smtClean="0"/>
              <a:t>They inform our commissioners and community leaders of each event.  </a:t>
            </a:r>
            <a:endParaRPr lang="en-US" sz="1600" dirty="0" smtClean="0"/>
          </a:p>
          <a:p>
            <a:endParaRPr lang="en-US" sz="1600" dirty="0" smtClean="0"/>
          </a:p>
          <a:p>
            <a:r>
              <a:rPr lang="en-US" sz="1600" dirty="0" smtClean="0"/>
              <a:t>If available you can set out Posters and banners in various locations when possible through out our community to alert </a:t>
            </a:r>
            <a:r>
              <a:rPr lang="en-US" sz="1600" dirty="0" smtClean="0"/>
              <a:t>everyone </a:t>
            </a:r>
            <a:r>
              <a:rPr lang="en-US" sz="1600" dirty="0" smtClean="0"/>
              <a:t>about the up coming ACES and dumpster days.</a:t>
            </a:r>
          </a:p>
          <a:p>
            <a:endParaRPr lang="en-US" sz="1600" dirty="0" smtClean="0"/>
          </a:p>
          <a:p>
            <a:r>
              <a:rPr lang="en-US" sz="1600" dirty="0" smtClean="0"/>
              <a:t>Articles are placed in the newspaper and notice is given to the surrounding media</a:t>
            </a:r>
            <a:r>
              <a:rPr lang="en-US" sz="1600" baseline="0" dirty="0" smtClean="0"/>
              <a:t> events</a:t>
            </a:r>
            <a:r>
              <a:rPr lang="en-US" sz="1600" dirty="0" smtClean="0"/>
              <a:t>.</a:t>
            </a:r>
          </a:p>
          <a:p>
            <a:endParaRPr lang="en-US" sz="1600" dirty="0" smtClean="0"/>
          </a:p>
          <a:p>
            <a:r>
              <a:rPr lang="en-US" sz="1600" dirty="0" smtClean="0"/>
              <a:t>Officers also go into the local elementary schools when possible and educate 3</a:t>
            </a:r>
            <a:r>
              <a:rPr lang="en-US" sz="1600" baseline="30000" dirty="0" smtClean="0"/>
              <a:t>rd</a:t>
            </a:r>
            <a:r>
              <a:rPr lang="en-US" sz="1600" dirty="0" smtClean="0"/>
              <a:t> and 4</a:t>
            </a:r>
            <a:r>
              <a:rPr lang="en-US" sz="1600" baseline="30000" dirty="0" smtClean="0"/>
              <a:t>th</a:t>
            </a:r>
            <a:r>
              <a:rPr lang="en-US" sz="1600" dirty="0" smtClean="0"/>
              <a:t> graders on illegal dumping, recycling and animal related issues. </a:t>
            </a:r>
            <a:endParaRPr lang="en-US" sz="1600" dirty="0" smtClean="0"/>
          </a:p>
          <a:p>
            <a:endParaRPr lang="en-US" sz="1600" dirty="0" smtClean="0"/>
          </a:p>
          <a:p>
            <a:r>
              <a:rPr lang="en-US" sz="1600" dirty="0" smtClean="0"/>
              <a:t>This is done prior to</a:t>
            </a:r>
            <a:r>
              <a:rPr lang="en-US" sz="1600" baseline="0" dirty="0" smtClean="0"/>
              <a:t> the ACES projects. </a:t>
            </a:r>
            <a:endParaRPr lang="en-US" sz="1600" dirty="0" smtClean="0"/>
          </a:p>
          <a:p>
            <a:endParaRPr lang="en-US" sz="1600" dirty="0"/>
          </a:p>
        </p:txBody>
      </p:sp>
      <p:sp>
        <p:nvSpPr>
          <p:cNvPr id="4" name="Slide Number Placeholder 3"/>
          <p:cNvSpPr>
            <a:spLocks noGrp="1"/>
          </p:cNvSpPr>
          <p:nvPr>
            <p:ph type="sldNum" sz="quarter" idx="10"/>
          </p:nvPr>
        </p:nvSpPr>
        <p:spPr/>
        <p:txBody>
          <a:bodyPr/>
          <a:lstStyle/>
          <a:p>
            <a:fld id="{1F5A837B-A6A7-4650-ACD4-F356F4B0A7D3}" type="slidenum">
              <a:rPr lang="en-US" smtClean="0"/>
              <a:pPr/>
              <a:t>4</a:t>
            </a:fld>
            <a:endParaRPr lang="en-US" dirty="0"/>
          </a:p>
        </p:txBody>
      </p:sp>
    </p:spTree>
    <p:extLst>
      <p:ext uri="{BB962C8B-B14F-4D97-AF65-F5344CB8AC3E}">
        <p14:creationId xmlns:p14="http://schemas.microsoft.com/office/powerpoint/2010/main" val="2262867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smtClean="0"/>
              <a:t>Once this is all done then we go door to door addressing any violations seen and educate the residents on everything from codes violations, animal issues to </a:t>
            </a:r>
            <a:r>
              <a:rPr lang="en-US" sz="1600" dirty="0" err="1" smtClean="0"/>
              <a:t>p&amp;z</a:t>
            </a:r>
            <a:r>
              <a:rPr lang="en-US" sz="1600" dirty="0" smtClean="0"/>
              <a:t> violations. </a:t>
            </a:r>
          </a:p>
          <a:p>
            <a:endParaRPr lang="en-US" sz="1600" dirty="0"/>
          </a:p>
          <a:p>
            <a:r>
              <a:rPr lang="en-US" sz="1600" dirty="0" smtClean="0"/>
              <a:t>The goal is to have each project be conducted at least 1 ½ to two weeks before a dumpster day clean-up.</a:t>
            </a:r>
          </a:p>
          <a:p>
            <a:endParaRPr lang="en-US" sz="1600" dirty="0"/>
          </a:p>
          <a:p>
            <a:r>
              <a:rPr lang="en-US" sz="1600" dirty="0" smtClean="0"/>
              <a:t>The allows the citizens to come into compliance by offering them a solution to their problems and they now know the laws.</a:t>
            </a:r>
          </a:p>
          <a:p>
            <a:endParaRPr lang="en-US" sz="1600" dirty="0" smtClean="0"/>
          </a:p>
        </p:txBody>
      </p:sp>
      <p:sp>
        <p:nvSpPr>
          <p:cNvPr id="4" name="Slide Number Placeholder 3"/>
          <p:cNvSpPr>
            <a:spLocks noGrp="1"/>
          </p:cNvSpPr>
          <p:nvPr>
            <p:ph type="sldNum" sz="quarter" idx="10"/>
          </p:nvPr>
        </p:nvSpPr>
        <p:spPr/>
        <p:txBody>
          <a:bodyPr/>
          <a:lstStyle/>
          <a:p>
            <a:fld id="{1F5A837B-A6A7-4650-ACD4-F356F4B0A7D3}" type="slidenum">
              <a:rPr lang="en-US" smtClean="0"/>
              <a:pPr/>
              <a:t>5</a:t>
            </a:fld>
            <a:endParaRPr lang="en-US" dirty="0"/>
          </a:p>
        </p:txBody>
      </p:sp>
    </p:spTree>
    <p:extLst>
      <p:ext uri="{BB962C8B-B14F-4D97-AF65-F5344CB8AC3E}">
        <p14:creationId xmlns:p14="http://schemas.microsoft.com/office/powerpoint/2010/main" val="1863352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smtClean="0"/>
              <a:t>Read slide……….</a:t>
            </a:r>
            <a:endParaRPr lang="en-US" sz="1600" dirty="0"/>
          </a:p>
        </p:txBody>
      </p:sp>
      <p:sp>
        <p:nvSpPr>
          <p:cNvPr id="4" name="Slide Number Placeholder 3"/>
          <p:cNvSpPr>
            <a:spLocks noGrp="1"/>
          </p:cNvSpPr>
          <p:nvPr>
            <p:ph type="sldNum" sz="quarter" idx="10"/>
          </p:nvPr>
        </p:nvSpPr>
        <p:spPr/>
        <p:txBody>
          <a:bodyPr/>
          <a:lstStyle/>
          <a:p>
            <a:fld id="{1F5A837B-A6A7-4650-ACD4-F356F4B0A7D3}" type="slidenum">
              <a:rPr lang="en-US" smtClean="0"/>
              <a:pPr/>
              <a:t>6</a:t>
            </a:fld>
            <a:endParaRPr lang="en-US" dirty="0"/>
          </a:p>
        </p:txBody>
      </p:sp>
    </p:spTree>
    <p:extLst>
      <p:ext uri="{BB962C8B-B14F-4D97-AF65-F5344CB8AC3E}">
        <p14:creationId xmlns:p14="http://schemas.microsoft.com/office/powerpoint/2010/main" val="2186657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smtClean="0"/>
              <a:t>New to the team was Carlos the Coyote who was created by our department to assist our officers in schools and community events.</a:t>
            </a:r>
          </a:p>
          <a:p>
            <a:endParaRPr lang="en-US" sz="1600" dirty="0"/>
          </a:p>
          <a:p>
            <a:r>
              <a:rPr lang="en-US" sz="1600" dirty="0" smtClean="0"/>
              <a:t>Read slide…………..</a:t>
            </a:r>
          </a:p>
          <a:p>
            <a:endParaRPr lang="en-US" sz="1600" dirty="0"/>
          </a:p>
          <a:p>
            <a:r>
              <a:rPr lang="en-US" sz="1600" dirty="0" smtClean="0"/>
              <a:t>During this year we ordered and printed 15,000 books to hand out to the kids along with the pledge sticker.</a:t>
            </a:r>
          </a:p>
          <a:p>
            <a:endParaRPr lang="en-US" sz="1600" dirty="0"/>
          </a:p>
          <a:p>
            <a:r>
              <a:rPr lang="en-US" sz="1600" dirty="0" smtClean="0"/>
              <a:t>The kids take the illegal dumping  pledge….</a:t>
            </a:r>
          </a:p>
          <a:p>
            <a:endParaRPr lang="en-US" sz="1600" dirty="0" smtClean="0"/>
          </a:p>
          <a:p>
            <a:r>
              <a:rPr lang="en-US" sz="1600" dirty="0" smtClean="0"/>
              <a:t>“I pledge to do my part to put trash in its place and report illegal dumpers and trash sites”. “How”? “By calling 877 NO THROW”.</a:t>
            </a:r>
          </a:p>
          <a:p>
            <a:r>
              <a:rPr lang="en-US" sz="1600" dirty="0" smtClean="0"/>
              <a:t>877-668-4769.</a:t>
            </a:r>
          </a:p>
          <a:p>
            <a:endParaRPr lang="en-US" sz="1600" dirty="0"/>
          </a:p>
          <a:p>
            <a:r>
              <a:rPr lang="en-US" sz="1600" dirty="0" smtClean="0"/>
              <a:t>Once they have taken the pledge they then get their book.</a:t>
            </a:r>
          </a:p>
          <a:p>
            <a:endParaRPr lang="en-US" sz="1600" dirty="0"/>
          </a:p>
        </p:txBody>
      </p:sp>
      <p:sp>
        <p:nvSpPr>
          <p:cNvPr id="4" name="Slide Number Placeholder 3"/>
          <p:cNvSpPr>
            <a:spLocks noGrp="1"/>
          </p:cNvSpPr>
          <p:nvPr>
            <p:ph type="sldNum" sz="quarter" idx="10"/>
          </p:nvPr>
        </p:nvSpPr>
        <p:spPr/>
        <p:txBody>
          <a:bodyPr/>
          <a:lstStyle/>
          <a:p>
            <a:fld id="{1F5A837B-A6A7-4650-ACD4-F356F4B0A7D3}" type="slidenum">
              <a:rPr lang="en-US" smtClean="0"/>
              <a:pPr/>
              <a:t>7</a:t>
            </a:fld>
            <a:endParaRPr lang="en-US" dirty="0"/>
          </a:p>
        </p:txBody>
      </p:sp>
    </p:spTree>
    <p:extLst>
      <p:ext uri="{BB962C8B-B14F-4D97-AF65-F5344CB8AC3E}">
        <p14:creationId xmlns:p14="http://schemas.microsoft.com/office/powerpoint/2010/main" val="2553177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smtClean="0"/>
              <a:t>Once that was complete Carlos came to life……….</a:t>
            </a:r>
          </a:p>
          <a:p>
            <a:r>
              <a:rPr lang="en-US" sz="1600" dirty="0" smtClean="0"/>
              <a:t>Read slide…………….</a:t>
            </a:r>
          </a:p>
          <a:p>
            <a:endParaRPr lang="en-US" sz="1600" dirty="0"/>
          </a:p>
        </p:txBody>
      </p:sp>
      <p:sp>
        <p:nvSpPr>
          <p:cNvPr id="4" name="Slide Number Placeholder 3"/>
          <p:cNvSpPr>
            <a:spLocks noGrp="1"/>
          </p:cNvSpPr>
          <p:nvPr>
            <p:ph type="sldNum" sz="quarter" idx="10"/>
          </p:nvPr>
        </p:nvSpPr>
        <p:spPr/>
        <p:txBody>
          <a:bodyPr/>
          <a:lstStyle/>
          <a:p>
            <a:fld id="{1F5A837B-A6A7-4650-ACD4-F356F4B0A7D3}" type="slidenum">
              <a:rPr lang="en-US" smtClean="0"/>
              <a:pPr/>
              <a:t>8</a:t>
            </a:fld>
            <a:endParaRPr lang="en-US" dirty="0"/>
          </a:p>
        </p:txBody>
      </p:sp>
    </p:spTree>
    <p:extLst>
      <p:ext uri="{BB962C8B-B14F-4D97-AF65-F5344CB8AC3E}">
        <p14:creationId xmlns:p14="http://schemas.microsoft.com/office/powerpoint/2010/main" val="2105528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smtClean="0"/>
              <a:t>Before I play these videos today I would like to introduce</a:t>
            </a:r>
            <a:r>
              <a:rPr lang="en-US" sz="1600" baseline="0" dirty="0" smtClean="0"/>
              <a:t> to you Carlos the Coyote and Lizzy the Lizard. </a:t>
            </a:r>
          </a:p>
          <a:p>
            <a:endParaRPr lang="en-US" sz="1600" baseline="0" dirty="0" smtClean="0"/>
          </a:p>
          <a:p>
            <a:r>
              <a:rPr lang="en-US" sz="1600" baseline="0" dirty="0" smtClean="0"/>
              <a:t> Video #1 is the horror scene</a:t>
            </a:r>
          </a:p>
          <a:p>
            <a:r>
              <a:rPr lang="en-US" sz="1600" baseline="0" dirty="0" smtClean="0"/>
              <a:t> Video #2 is the Romance scene</a:t>
            </a:r>
          </a:p>
          <a:p>
            <a:r>
              <a:rPr lang="en-US" sz="1600" baseline="0" dirty="0" smtClean="0"/>
              <a:t> Video #3 is the Western scene</a:t>
            </a:r>
            <a:endParaRPr lang="en-US" sz="1600" dirty="0" smtClean="0"/>
          </a:p>
        </p:txBody>
      </p:sp>
      <p:sp>
        <p:nvSpPr>
          <p:cNvPr id="4" name="Slide Number Placeholder 3"/>
          <p:cNvSpPr>
            <a:spLocks noGrp="1"/>
          </p:cNvSpPr>
          <p:nvPr>
            <p:ph type="sldNum" sz="quarter" idx="10"/>
          </p:nvPr>
        </p:nvSpPr>
        <p:spPr/>
        <p:txBody>
          <a:bodyPr/>
          <a:lstStyle/>
          <a:p>
            <a:fld id="{1F5A837B-A6A7-4650-ACD4-F356F4B0A7D3}" type="slidenum">
              <a:rPr lang="en-US" smtClean="0"/>
              <a:pPr/>
              <a:t>9</a:t>
            </a:fld>
            <a:endParaRPr lang="en-US" dirty="0"/>
          </a:p>
        </p:txBody>
      </p:sp>
    </p:spTree>
    <p:extLst>
      <p:ext uri="{BB962C8B-B14F-4D97-AF65-F5344CB8AC3E}">
        <p14:creationId xmlns:p14="http://schemas.microsoft.com/office/powerpoint/2010/main" val="1431567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41B8DD4-E4F0-4A31-A95F-C97CFF302E72}" type="datetimeFigureOut">
              <a:rPr lang="en-US" smtClean="0"/>
              <a:pPr/>
              <a:t>10/19/2018</a:t>
            </a:fld>
            <a:endParaRPr lang="en-US" dirty="0"/>
          </a:p>
        </p:txBody>
      </p:sp>
      <p:sp>
        <p:nvSpPr>
          <p:cNvPr id="5" name="Footer Placeholder 4"/>
          <p:cNvSpPr>
            <a:spLocks noGrp="1"/>
          </p:cNvSpPr>
          <p:nvPr>
            <p:ph type="ftr" sz="quarter" idx="11"/>
          </p:nvPr>
        </p:nvSpPr>
        <p:spPr>
          <a:xfrm>
            <a:off x="2396319" y="329308"/>
            <a:ext cx="3086292" cy="309201"/>
          </a:xfrm>
        </p:spPr>
        <p:txBody>
          <a:bodyPr/>
          <a:lstStyle/>
          <a:p>
            <a:endParaRPr lang="en-US" dirty="0"/>
          </a:p>
        </p:txBody>
      </p:sp>
      <p:sp>
        <p:nvSpPr>
          <p:cNvPr id="6" name="Slide Number Placeholder 5"/>
          <p:cNvSpPr>
            <a:spLocks noGrp="1"/>
          </p:cNvSpPr>
          <p:nvPr>
            <p:ph type="sldNum" sz="quarter" idx="12"/>
          </p:nvPr>
        </p:nvSpPr>
        <p:spPr>
          <a:xfrm>
            <a:off x="1434703" y="798973"/>
            <a:ext cx="802005" cy="503578"/>
          </a:xfrm>
        </p:spPr>
        <p:txBody>
          <a:bodyPr/>
          <a:lstStyle/>
          <a:p>
            <a:fld id="{FF05FB4E-EF2D-425F-8EC9-9AD5415F0B04}" type="slidenum">
              <a:rPr lang="en-US" smtClean="0"/>
              <a:pPr/>
              <a:t>‹#›</a:t>
            </a:fld>
            <a:endParaRPr lang="en-US" dirty="0"/>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40781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41B8DD4-E4F0-4A31-A95F-C97CFF302E72}" type="datetimeFigureOut">
              <a:rPr lang="en-US" smtClean="0"/>
              <a:pPr/>
              <a:t>10/19/2018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05FB4E-EF2D-425F-8EC9-9AD5415F0B04}" type="slidenum">
              <a:rPr lang="en-US" smtClean="0"/>
              <a:pPr/>
              <a:t>‹#›</a:t>
            </a:fld>
            <a:endParaRPr lang="en-US" dirty="0"/>
          </a:p>
        </p:txBody>
      </p:sp>
    </p:spTree>
    <p:extLst>
      <p:ext uri="{BB962C8B-B14F-4D97-AF65-F5344CB8AC3E}">
        <p14:creationId xmlns:p14="http://schemas.microsoft.com/office/powerpoint/2010/main" val="1540543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41B8DD4-E4F0-4A31-A95F-C97CFF302E72}" type="datetimeFigureOut">
              <a:rPr lang="en-US" smtClean="0"/>
              <a:pPr/>
              <a:t>10/19/2018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05FB4E-EF2D-425F-8EC9-9AD5415F0B04}" type="slidenum">
              <a:rPr lang="en-US" smtClean="0"/>
              <a:pPr/>
              <a:t>‹#›</a:t>
            </a:fld>
            <a:endParaRPr lang="en-US" dirty="0"/>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35009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72653FE-4C24-4CCF-BBEA-4D7E93C59331}" type="datetimeFigureOut">
              <a:rPr lang="en-US"/>
              <a:pPr>
                <a:defRPr/>
              </a:pPr>
              <a:t>10/19/2018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93E440F-A395-4E75-BF08-768EAFA38DCB}" type="slidenum">
              <a:rPr lang="en-US" altLang="en-US"/>
              <a:pPr>
                <a:defRPr/>
              </a:pPr>
              <a:t>‹#›</a:t>
            </a:fld>
            <a:endParaRPr lang="en-US" altLang="en-US"/>
          </a:p>
        </p:txBody>
      </p:sp>
    </p:spTree>
    <p:extLst>
      <p:ext uri="{BB962C8B-B14F-4D97-AF65-F5344CB8AC3E}">
        <p14:creationId xmlns:p14="http://schemas.microsoft.com/office/powerpoint/2010/main" val="2994074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41B8DD4-E4F0-4A31-A95F-C97CFF302E72}" type="datetimeFigureOut">
              <a:rPr lang="en-US" smtClean="0"/>
              <a:pPr/>
              <a:t>10/19/2018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05FB4E-EF2D-425F-8EC9-9AD5415F0B04}" type="slidenum">
              <a:rPr lang="en-US" smtClean="0"/>
              <a:pPr/>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66113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en-US" smtClean="0"/>
              <a:t>Click to edit Master title style</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41B8DD4-E4F0-4A31-A95F-C97CFF302E72}" type="datetimeFigureOut">
              <a:rPr lang="en-US" smtClean="0"/>
              <a:pPr/>
              <a:t>10/19/2018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05FB4E-EF2D-425F-8EC9-9AD5415F0B04}" type="slidenum">
              <a:rPr lang="en-US" smtClean="0"/>
              <a:pPr/>
              <a:t>‹#›</a:t>
            </a:fld>
            <a:endParaRPr lang="en-US" dirty="0"/>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33722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41B8DD4-E4F0-4A31-A95F-C97CFF302E72}" type="datetimeFigureOut">
              <a:rPr lang="en-US" smtClean="0"/>
              <a:pPr/>
              <a:t>10/19/2018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F05FB4E-EF2D-425F-8EC9-9AD5415F0B04}" type="slidenum">
              <a:rPr lang="en-US" smtClean="0"/>
              <a:pPr/>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86642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1443491" y="2824270"/>
            <a:ext cx="3125766" cy="264445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889182" y="2821491"/>
            <a:ext cx="3125652" cy="263737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41B8DD4-E4F0-4A31-A95F-C97CFF302E72}" type="datetimeFigureOut">
              <a:rPr lang="en-US" smtClean="0"/>
              <a:pPr/>
              <a:t>10/19/2018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F05FB4E-EF2D-425F-8EC9-9AD5415F0B04}" type="slidenum">
              <a:rPr lang="en-US" smtClean="0"/>
              <a:pPr/>
              <a:t>‹#›</a:t>
            </a:fld>
            <a:endParaRPr lang="en-US" dirty="0"/>
          </a:p>
        </p:txBody>
      </p:sp>
    </p:spTree>
    <p:extLst>
      <p:ext uri="{BB962C8B-B14F-4D97-AF65-F5344CB8AC3E}">
        <p14:creationId xmlns:p14="http://schemas.microsoft.com/office/powerpoint/2010/main" val="3034778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41B8DD4-E4F0-4A31-A95F-C97CFF302E72}" type="datetimeFigureOut">
              <a:rPr lang="en-US" smtClean="0"/>
              <a:pPr/>
              <a:t>10/19/2018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F05FB4E-EF2D-425F-8EC9-9AD5415F0B04}" type="slidenum">
              <a:rPr lang="en-US" smtClean="0"/>
              <a:pPr/>
              <a:t>‹#›</a:t>
            </a:fld>
            <a:endParaRPr lang="en-US" dirty="0"/>
          </a:p>
        </p:txBody>
      </p:sp>
    </p:spTree>
    <p:extLst>
      <p:ext uri="{BB962C8B-B14F-4D97-AF65-F5344CB8AC3E}">
        <p14:creationId xmlns:p14="http://schemas.microsoft.com/office/powerpoint/2010/main" val="3762666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1B8DD4-E4F0-4A31-A95F-C97CFF302E72}" type="datetimeFigureOut">
              <a:rPr lang="en-US" smtClean="0"/>
              <a:pPr/>
              <a:t>10/19/2018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F05FB4E-EF2D-425F-8EC9-9AD5415F0B04}" type="slidenum">
              <a:rPr lang="en-US" smtClean="0"/>
              <a:pPr/>
              <a:t>‹#›</a:t>
            </a:fld>
            <a:endParaRPr lang="en-US" dirty="0"/>
          </a:p>
        </p:txBody>
      </p:sp>
    </p:spTree>
    <p:extLst>
      <p:ext uri="{BB962C8B-B14F-4D97-AF65-F5344CB8AC3E}">
        <p14:creationId xmlns:p14="http://schemas.microsoft.com/office/powerpoint/2010/main" val="912205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en-US" smtClean="0"/>
              <a:t>Click to edit Master title style</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B41B8DD4-E4F0-4A31-A95F-C97CFF302E72}" type="datetimeFigureOut">
              <a:rPr lang="en-US" smtClean="0"/>
              <a:pPr/>
              <a:t>10/19/2018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F05FB4E-EF2D-425F-8EC9-9AD5415F0B04}" type="slidenum">
              <a:rPr lang="en-US" smtClean="0"/>
              <a:pPr/>
              <a:t>‹#›</a:t>
            </a:fld>
            <a:endParaRPr lang="en-US" dirty="0"/>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8362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B41B8DD4-E4F0-4A31-A95F-C97CFF302E72}" type="datetimeFigureOut">
              <a:rPr lang="en-US" smtClean="0"/>
              <a:pPr/>
              <a:t>10/19/2018</a:t>
            </a:fld>
            <a:endParaRPr lang="en-US" dirty="0"/>
          </a:p>
        </p:txBody>
      </p:sp>
      <p:sp>
        <p:nvSpPr>
          <p:cNvPr id="6" name="Footer Placeholder 5"/>
          <p:cNvSpPr>
            <a:spLocks noGrp="1"/>
          </p:cNvSpPr>
          <p:nvPr>
            <p:ph type="ftr" sz="quarter" idx="11"/>
          </p:nvPr>
        </p:nvSpPr>
        <p:spPr>
          <a:xfrm>
            <a:off x="1437530" y="318641"/>
            <a:ext cx="3251553" cy="320931"/>
          </a:xfrm>
        </p:spPr>
        <p:txBody>
          <a:bodyPr/>
          <a:lstStyle/>
          <a:p>
            <a:endParaRPr lang="en-US" dirty="0"/>
          </a:p>
        </p:txBody>
      </p:sp>
      <p:sp>
        <p:nvSpPr>
          <p:cNvPr id="7" name="Slide Number Placeholder 6"/>
          <p:cNvSpPr>
            <a:spLocks noGrp="1"/>
          </p:cNvSpPr>
          <p:nvPr>
            <p:ph type="sldNum" sz="quarter" idx="12"/>
          </p:nvPr>
        </p:nvSpPr>
        <p:spPr/>
        <p:txBody>
          <a:bodyPr/>
          <a:lstStyle/>
          <a:p>
            <a:fld id="{FF05FB4E-EF2D-425F-8EC9-9AD5415F0B04}" type="slidenum">
              <a:rPr lang="en-US" smtClean="0"/>
              <a:pPr/>
              <a:t>‹#›</a:t>
            </a:fld>
            <a:endParaRPr lang="en-US" dirty="0"/>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04821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4">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B41B8DD4-E4F0-4A31-A95F-C97CFF302E72}" type="datetimeFigureOut">
              <a:rPr lang="en-US" smtClean="0"/>
              <a:pPr/>
              <a:t>10/19/2018</a:t>
            </a:fld>
            <a:endParaRPr lang="en-US" dirty="0"/>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FF05FB4E-EF2D-425F-8EC9-9AD5415F0B04}" type="slidenum">
              <a:rPr lang="en-US" smtClean="0"/>
              <a:pPr/>
              <a:t>‹#›</a:t>
            </a:fld>
            <a:endParaRPr lang="en-US" dirty="0"/>
          </a:p>
        </p:txBody>
      </p:sp>
    </p:spTree>
    <p:extLst>
      <p:ext uri="{BB962C8B-B14F-4D97-AF65-F5344CB8AC3E}">
        <p14:creationId xmlns:p14="http://schemas.microsoft.com/office/powerpoint/2010/main" val="3282070442"/>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Lst>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533400"/>
            <a:ext cx="8091268" cy="4800600"/>
          </a:xfrm>
        </p:spPr>
        <p:txBody>
          <a:bodyPr>
            <a:normAutofit/>
          </a:bodyPr>
          <a:lstStyle/>
          <a:p>
            <a:pPr algn="ctr"/>
            <a:r>
              <a:rPr lang="en-US" sz="4800" dirty="0" smtClean="0">
                <a:latin typeface="FrankRuehl" pitchFamily="34" charset="-79"/>
                <a:cs typeface="FrankRuehl" pitchFamily="34" charset="-79"/>
              </a:rPr>
              <a:t> Illegal dumping Community outreach </a:t>
            </a:r>
            <a:br>
              <a:rPr lang="en-US" sz="4800" dirty="0" smtClean="0">
                <a:latin typeface="FrankRuehl" pitchFamily="34" charset="-79"/>
                <a:cs typeface="FrankRuehl" pitchFamily="34" charset="-79"/>
              </a:rPr>
            </a:br>
            <a:r>
              <a:rPr lang="en-US" sz="4800" dirty="0">
                <a:latin typeface="FrankRuehl" pitchFamily="34" charset="-79"/>
                <a:cs typeface="FrankRuehl" pitchFamily="34" charset="-79"/>
              </a:rPr>
              <a:t/>
            </a:r>
            <a:br>
              <a:rPr lang="en-US" sz="4800" dirty="0">
                <a:latin typeface="FrankRuehl" pitchFamily="34" charset="-79"/>
                <a:cs typeface="FrankRuehl" pitchFamily="34" charset="-79"/>
              </a:rPr>
            </a:br>
            <a:r>
              <a:rPr lang="en-US" sz="4800" dirty="0" smtClean="0">
                <a:latin typeface="FrankRuehl" pitchFamily="34" charset="-79"/>
                <a:cs typeface="FrankRuehl" pitchFamily="34" charset="-79"/>
              </a:rPr>
              <a:t>Partnerships</a:t>
            </a:r>
            <a:br>
              <a:rPr lang="en-US" sz="4800" dirty="0" smtClean="0">
                <a:latin typeface="FrankRuehl" pitchFamily="34" charset="-79"/>
                <a:cs typeface="FrankRuehl" pitchFamily="34" charset="-79"/>
              </a:rPr>
            </a:br>
            <a:r>
              <a:rPr lang="en-US" sz="4800" dirty="0" smtClean="0">
                <a:latin typeface="FrankRuehl" pitchFamily="34" charset="-79"/>
                <a:cs typeface="FrankRuehl" pitchFamily="34" charset="-79"/>
              </a:rPr>
              <a:t>A.C.E.S. Projects</a:t>
            </a:r>
            <a:endParaRPr lang="en-US" sz="4800" dirty="0">
              <a:latin typeface="FrankRuehl" pitchFamily="34" charset="-79"/>
              <a:cs typeface="FrankRuehl" pitchFamily="34" charset="-79"/>
            </a:endParaRPr>
          </a:p>
        </p:txBody>
      </p:sp>
      <p:pic>
        <p:nvPicPr>
          <p:cNvPr id="14" name="Picture 13" descr="713D3EBB.jpg"/>
          <p:cNvPicPr>
            <a:picLocks noChangeAspect="1"/>
          </p:cNvPicPr>
          <p:nvPr/>
        </p:nvPicPr>
        <p:blipFill>
          <a:blip r:embed="rId3" cstate="print"/>
          <a:stretch>
            <a:fillRect/>
          </a:stretch>
        </p:blipFill>
        <p:spPr>
          <a:xfrm>
            <a:off x="3276600" y="304800"/>
            <a:ext cx="2057400" cy="1548744"/>
          </a:xfrm>
          <a:prstGeom prst="rect">
            <a:avLst/>
          </a:prstGeom>
        </p:spPr>
      </p:pic>
    </p:spTree>
  </p:cSld>
  <p:clrMapOvr>
    <a:masterClrMapping/>
  </p:clrMapOvr>
  <p:transition>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391400" cy="1173480"/>
          </a:xfrm>
        </p:spPr>
        <p:txBody>
          <a:bodyPr>
            <a:normAutofit/>
          </a:bodyPr>
          <a:lstStyle/>
          <a:p>
            <a:pPr algn="ctr"/>
            <a:r>
              <a:rPr lang="en-US" sz="3200" dirty="0" smtClean="0"/>
              <a:t>2017 recycling fun fact calendar</a:t>
            </a:r>
            <a:endParaRPr lang="en-US" sz="3200" dirty="0"/>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3543300"/>
            <a:ext cx="3886200" cy="2801524"/>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2476500"/>
            <a:ext cx="3886200" cy="1066800"/>
          </a:xfrm>
          <a:prstGeom prst="rect">
            <a:avLst/>
          </a:prstGeom>
        </p:spPr>
      </p:pic>
      <p:sp>
        <p:nvSpPr>
          <p:cNvPr id="6" name="TextBox 5"/>
          <p:cNvSpPr txBox="1"/>
          <p:nvPr/>
        </p:nvSpPr>
        <p:spPr>
          <a:xfrm>
            <a:off x="5410200" y="1465808"/>
            <a:ext cx="3276600" cy="4154984"/>
          </a:xfrm>
          <a:prstGeom prst="rect">
            <a:avLst/>
          </a:prstGeom>
          <a:noFill/>
        </p:spPr>
        <p:txBody>
          <a:bodyPr wrap="square" rtlCol="0">
            <a:spAutoFit/>
          </a:bodyPr>
          <a:lstStyle/>
          <a:p>
            <a:r>
              <a:rPr lang="en-US" sz="2400" b="1" dirty="0" smtClean="0"/>
              <a:t>In 2017 5,000 recycling fun fact calendars were created and given to the children of Dona Ana County to assist Carlos and the Codes Officers in the schools to help educate the kids on recycling. </a:t>
            </a:r>
            <a:endParaRPr lang="en-US" sz="2400" b="1" dirty="0"/>
          </a:p>
        </p:txBody>
      </p:sp>
    </p:spTree>
    <p:extLst>
      <p:ext uri="{BB962C8B-B14F-4D97-AF65-F5344CB8AC3E}">
        <p14:creationId xmlns:p14="http://schemas.microsoft.com/office/powerpoint/2010/main" val="13886331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696200" cy="1173480"/>
          </a:xfrm>
        </p:spPr>
        <p:txBody>
          <a:bodyPr>
            <a:normAutofit/>
          </a:bodyPr>
          <a:lstStyle/>
          <a:p>
            <a:pPr algn="ctr"/>
            <a:r>
              <a:rPr lang="en-US" sz="3200" dirty="0" smtClean="0"/>
              <a:t>The second illegal dumping and recycling educational book</a:t>
            </a:r>
            <a:endParaRPr lang="en-US" sz="3200" dirty="0"/>
          </a:p>
        </p:txBody>
      </p:sp>
      <p:sp>
        <p:nvSpPr>
          <p:cNvPr id="4" name="Content Placeholder 3"/>
          <p:cNvSpPr>
            <a:spLocks noGrp="1"/>
          </p:cNvSpPr>
          <p:nvPr>
            <p:ph idx="1"/>
          </p:nvPr>
        </p:nvSpPr>
        <p:spPr>
          <a:xfrm>
            <a:off x="457200" y="2895600"/>
            <a:ext cx="4114800" cy="3352800"/>
          </a:xfrm>
        </p:spPr>
        <p:txBody>
          <a:bodyPr>
            <a:normAutofit fontScale="85000" lnSpcReduction="20000"/>
          </a:bodyPr>
          <a:lstStyle/>
          <a:p>
            <a:pPr marL="0" indent="0">
              <a:buNone/>
            </a:pPr>
            <a:r>
              <a:rPr lang="en-US" sz="2800" b="1" dirty="0" smtClean="0"/>
              <a:t>Carlos and Friends </a:t>
            </a:r>
          </a:p>
          <a:p>
            <a:pPr marL="0" indent="0">
              <a:buNone/>
            </a:pPr>
            <a:r>
              <a:rPr lang="en-US" sz="2800" b="1" dirty="0" smtClean="0"/>
              <a:t>Continues to help us educate the children about illegal dumping and this time he wanted to add recycling tips.</a:t>
            </a:r>
          </a:p>
          <a:p>
            <a:pPr marL="0" indent="0">
              <a:buNone/>
            </a:pPr>
            <a:endParaRPr lang="en-US" sz="2800" b="1" dirty="0" smtClean="0"/>
          </a:p>
          <a:p>
            <a:pPr marL="0" indent="0">
              <a:buNone/>
            </a:pPr>
            <a:r>
              <a:rPr lang="en-US" sz="1800" b="1" dirty="0" smtClean="0"/>
              <a:t>       15,000 books were printed</a:t>
            </a:r>
          </a:p>
          <a:p>
            <a:pPr marL="0" indent="0">
              <a:buNone/>
            </a:pP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6404" y="1905000"/>
            <a:ext cx="4236996" cy="4191000"/>
          </a:xfrm>
          <a:prstGeom prst="rect">
            <a:avLst/>
          </a:prstGeom>
          <a:scene3d>
            <a:camera prst="perspectiveContrastingLeftFacing"/>
            <a:lightRig rig="threePt" dir="t"/>
          </a:scene3d>
          <a:sp3d>
            <a:bevelT w="165100" prst="coolSlant"/>
          </a:sp3d>
        </p:spPr>
      </p:pic>
    </p:spTree>
    <p:extLst>
      <p:ext uri="{BB962C8B-B14F-4D97-AF65-F5344CB8AC3E}">
        <p14:creationId xmlns:p14="http://schemas.microsoft.com/office/powerpoint/2010/main" val="26852410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66868" y="533400"/>
            <a:ext cx="4938932" cy="2209800"/>
          </a:xfrm>
          <a:solidFill>
            <a:srgbClr val="7030A0"/>
          </a:solidFill>
        </p:spPr>
        <p:txBody>
          <a:bodyPr>
            <a:normAutofit fontScale="90000"/>
          </a:bodyPr>
          <a:lstStyle/>
          <a:p>
            <a:r>
              <a:rPr lang="en-US" dirty="0" smtClean="0"/>
              <a:t>Lizzy the lizard joined Carlos in coming to life</a:t>
            </a:r>
            <a:endParaRPr lang="en-US" dirty="0"/>
          </a:p>
        </p:txBody>
      </p:sp>
      <p:sp>
        <p:nvSpPr>
          <p:cNvPr id="4" name="TextBox 3"/>
          <p:cNvSpPr txBox="1"/>
          <p:nvPr/>
        </p:nvSpPr>
        <p:spPr>
          <a:xfrm>
            <a:off x="685800" y="914400"/>
            <a:ext cx="1600200" cy="1384995"/>
          </a:xfrm>
          <a:prstGeom prst="rect">
            <a:avLst/>
          </a:prstGeom>
          <a:noFill/>
        </p:spPr>
        <p:txBody>
          <a:bodyPr wrap="square" rtlCol="0">
            <a:spAutoFit/>
          </a:bodyPr>
          <a:lstStyle/>
          <a:p>
            <a:r>
              <a:rPr lang="en-US" sz="2800" dirty="0" smtClean="0"/>
              <a:t>Straight out of the book</a:t>
            </a:r>
            <a:endParaRPr lang="en-US" sz="2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505200"/>
            <a:ext cx="7543800" cy="251460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1013559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571" y="1676400"/>
            <a:ext cx="7200900" cy="48006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3" name="TextBox 2"/>
          <p:cNvSpPr txBox="1"/>
          <p:nvPr/>
        </p:nvSpPr>
        <p:spPr>
          <a:xfrm>
            <a:off x="707570" y="304800"/>
            <a:ext cx="8207830" cy="1200329"/>
          </a:xfrm>
          <a:prstGeom prst="rect">
            <a:avLst/>
          </a:prstGeom>
          <a:noFill/>
        </p:spPr>
        <p:txBody>
          <a:bodyPr wrap="square" rtlCol="0">
            <a:spAutoFit/>
          </a:bodyPr>
          <a:lstStyle/>
          <a:p>
            <a:pPr algn="ctr"/>
            <a:r>
              <a:rPr lang="en-US" sz="2400" b="1" dirty="0" smtClean="0"/>
              <a:t>Lizzy now helps Carlos in schools and special events to educate the children and adults on illegal dumping, </a:t>
            </a:r>
            <a:r>
              <a:rPr lang="en-US" sz="2400" b="1" dirty="0" smtClean="0"/>
              <a:t>and </a:t>
            </a:r>
            <a:r>
              <a:rPr lang="en-US" sz="2400" b="1" dirty="0" smtClean="0"/>
              <a:t>recycling. </a:t>
            </a:r>
            <a:endParaRPr lang="en-US" sz="2400" b="1" dirty="0"/>
          </a:p>
        </p:txBody>
      </p:sp>
    </p:spTree>
    <p:extLst>
      <p:ext uri="{BB962C8B-B14F-4D97-AF65-F5344CB8AC3E}">
        <p14:creationId xmlns:p14="http://schemas.microsoft.com/office/powerpoint/2010/main" val="7922972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l.don.1217.239_Don 30 Sec Anim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9100" y="1828800"/>
            <a:ext cx="8229600" cy="4629150"/>
          </a:xfrm>
          <a:prstGeom prst="rect">
            <a:avLst/>
          </a:prstGeom>
        </p:spPr>
      </p:pic>
      <p:sp>
        <p:nvSpPr>
          <p:cNvPr id="6" name="TextBox 5"/>
          <p:cNvSpPr txBox="1"/>
          <p:nvPr/>
        </p:nvSpPr>
        <p:spPr>
          <a:xfrm>
            <a:off x="765810" y="533400"/>
            <a:ext cx="7848600" cy="646331"/>
          </a:xfrm>
          <a:prstGeom prst="rect">
            <a:avLst/>
          </a:prstGeom>
          <a:solidFill>
            <a:srgbClr val="00B0F0"/>
          </a:solidFill>
        </p:spPr>
        <p:txBody>
          <a:bodyPr wrap="square" rtlCol="0">
            <a:spAutoFit/>
          </a:bodyPr>
          <a:lstStyle/>
          <a:p>
            <a:pPr algn="ctr"/>
            <a:r>
              <a:rPr lang="en-US" sz="3600" dirty="0" smtClean="0"/>
              <a:t>New 30 second animation is released</a:t>
            </a:r>
            <a:endParaRPr lang="en-US" sz="3600" dirty="0"/>
          </a:p>
        </p:txBody>
      </p:sp>
    </p:spTree>
    <p:extLst>
      <p:ext uri="{BB962C8B-B14F-4D97-AF65-F5344CB8AC3E}">
        <p14:creationId xmlns:p14="http://schemas.microsoft.com/office/powerpoint/2010/main" val="28995517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050">
              <a:alpha val="0"/>
            </a:srgbClr>
          </a:solidFill>
        </p:spPr>
        <p:txBody>
          <a:bodyPr/>
          <a:lstStyle/>
          <a:p>
            <a:pPr algn="ctr"/>
            <a:r>
              <a:rPr lang="en-US" dirty="0" smtClean="0"/>
              <a:t>Measurement of Success</a:t>
            </a:r>
            <a:endParaRPr lang="en-US" dirty="0"/>
          </a:p>
        </p:txBody>
      </p:sp>
      <p:sp>
        <p:nvSpPr>
          <p:cNvPr id="3" name="Content Placeholder 2"/>
          <p:cNvSpPr>
            <a:spLocks noGrp="1"/>
          </p:cNvSpPr>
          <p:nvPr>
            <p:ph idx="1"/>
          </p:nvPr>
        </p:nvSpPr>
        <p:spPr/>
        <p:txBody>
          <a:bodyPr>
            <a:normAutofit/>
          </a:bodyPr>
          <a:lstStyle/>
          <a:p>
            <a:r>
              <a:rPr lang="en-US" dirty="0" smtClean="0"/>
              <a:t>East Mesa 		</a:t>
            </a:r>
            <a:r>
              <a:rPr lang="en-US" b="1" dirty="0" smtClean="0">
                <a:solidFill>
                  <a:srgbClr val="FF0000"/>
                </a:solidFill>
              </a:rPr>
              <a:t>24% </a:t>
            </a:r>
            <a:r>
              <a:rPr lang="en-US" dirty="0" smtClean="0"/>
              <a:t>		Increase in compliance</a:t>
            </a:r>
          </a:p>
          <a:p>
            <a:r>
              <a:rPr lang="en-US" dirty="0" smtClean="0"/>
              <a:t>Chaparral	 	</a:t>
            </a:r>
            <a:r>
              <a:rPr lang="en-US" b="1" dirty="0" smtClean="0">
                <a:solidFill>
                  <a:srgbClr val="FF0000"/>
                </a:solidFill>
              </a:rPr>
              <a:t>22.3%</a:t>
            </a:r>
            <a:r>
              <a:rPr lang="en-US" dirty="0" smtClean="0"/>
              <a:t>		 Increase in compliance</a:t>
            </a:r>
          </a:p>
          <a:p>
            <a:r>
              <a:rPr lang="en-US" dirty="0" smtClean="0"/>
              <a:t>Rincon 		</a:t>
            </a:r>
            <a:r>
              <a:rPr lang="en-US" b="1" dirty="0" smtClean="0">
                <a:solidFill>
                  <a:srgbClr val="FF0000"/>
                </a:solidFill>
              </a:rPr>
              <a:t>32.2% </a:t>
            </a:r>
            <a:r>
              <a:rPr lang="en-US" dirty="0" smtClean="0"/>
              <a:t>	Increase in compliance</a:t>
            </a:r>
          </a:p>
          <a:p>
            <a:r>
              <a:rPr lang="en-US" dirty="0" smtClean="0"/>
              <a:t>Anthony		0.0%		stayed the same</a:t>
            </a:r>
          </a:p>
          <a:p>
            <a:r>
              <a:rPr lang="en-US" dirty="0" smtClean="0"/>
              <a:t>Tortugas		</a:t>
            </a:r>
            <a:r>
              <a:rPr lang="en-US" b="1" dirty="0" smtClean="0">
                <a:solidFill>
                  <a:srgbClr val="FF0000"/>
                </a:solidFill>
              </a:rPr>
              <a:t>21.4%	</a:t>
            </a:r>
            <a:r>
              <a:rPr lang="en-US" dirty="0" smtClean="0"/>
              <a:t>	Increase in compliance</a:t>
            </a:r>
          </a:p>
          <a:p>
            <a:r>
              <a:rPr lang="en-US" dirty="0" err="1" smtClean="0"/>
              <a:t>Bamert</a:t>
            </a:r>
            <a:r>
              <a:rPr lang="en-US" dirty="0" smtClean="0"/>
              <a:t>		</a:t>
            </a:r>
            <a:r>
              <a:rPr lang="en-US" b="1" dirty="0" smtClean="0">
                <a:solidFill>
                  <a:srgbClr val="FF0000"/>
                </a:solidFill>
              </a:rPr>
              <a:t>18.3%</a:t>
            </a:r>
            <a:r>
              <a:rPr lang="en-US" dirty="0" smtClean="0"/>
              <a:t>		Increase in compliance</a:t>
            </a:r>
            <a:endParaRPr lang="en-US" dirty="0"/>
          </a:p>
        </p:txBody>
      </p:sp>
    </p:spTree>
    <p:extLst>
      <p:ext uri="{BB962C8B-B14F-4D97-AF65-F5344CB8AC3E}">
        <p14:creationId xmlns:p14="http://schemas.microsoft.com/office/powerpoint/2010/main" val="41444779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609600" y="609600"/>
            <a:ext cx="7543800" cy="1219200"/>
          </a:xfrm>
          <a:blipFill>
            <a:blip r:embed="rId3"/>
            <a:tile tx="0" ty="0" sx="100000" sy="100000" flip="none" algn="tl"/>
          </a:blipFill>
        </p:spPr>
        <p:txBody>
          <a:bodyPr/>
          <a:lstStyle/>
          <a:p>
            <a:r>
              <a:rPr lang="en-US" altLang="en-US" b="1" dirty="0" smtClean="0">
                <a:solidFill>
                  <a:srgbClr val="00B0F0"/>
                </a:solidFill>
              </a:rPr>
              <a:t>Clean-up with Carlos Days</a:t>
            </a:r>
          </a:p>
        </p:txBody>
      </p:sp>
      <p:sp>
        <p:nvSpPr>
          <p:cNvPr id="3" name="Text Placeholder 2"/>
          <p:cNvSpPr>
            <a:spLocks noGrp="1"/>
          </p:cNvSpPr>
          <p:nvPr>
            <p:ph type="body" idx="1"/>
          </p:nvPr>
        </p:nvSpPr>
        <p:spPr>
          <a:xfrm>
            <a:off x="609600" y="1828800"/>
            <a:ext cx="7543800" cy="4213225"/>
          </a:xfrm>
        </p:spPr>
        <p:txBody>
          <a:bodyPr/>
          <a:lstStyle/>
          <a:p>
            <a:pPr marL="285750" indent="-285750">
              <a:buFont typeface="Arial" panose="020B0604020202020204" pitchFamily="34" charset="0"/>
              <a:buChar char="•"/>
              <a:defRPr/>
            </a:pPr>
            <a:r>
              <a:rPr lang="en-US" sz="2000" b="1" dirty="0" smtClean="0">
                <a:solidFill>
                  <a:schemeClr val="tx1"/>
                </a:solidFill>
              </a:rPr>
              <a:t>East Mesa- 4.19 tons</a:t>
            </a:r>
          </a:p>
          <a:p>
            <a:pPr marL="285750" indent="-285750">
              <a:buFont typeface="Arial" panose="020B0604020202020204" pitchFamily="34" charset="0"/>
              <a:buChar char="•"/>
              <a:defRPr/>
            </a:pPr>
            <a:r>
              <a:rPr lang="en-US" sz="2000" b="1" dirty="0" smtClean="0">
                <a:solidFill>
                  <a:schemeClr val="tx1"/>
                </a:solidFill>
              </a:rPr>
              <a:t>Chaparral- 6.79 tons</a:t>
            </a:r>
          </a:p>
          <a:p>
            <a:pPr marL="285750" indent="-285750">
              <a:buFont typeface="Arial" panose="020B0604020202020204" pitchFamily="34" charset="0"/>
              <a:buChar char="•"/>
              <a:defRPr/>
            </a:pPr>
            <a:r>
              <a:rPr lang="en-US" sz="2000" b="1" dirty="0" smtClean="0">
                <a:solidFill>
                  <a:schemeClr val="tx1"/>
                </a:solidFill>
              </a:rPr>
              <a:t>Rincon- 4.69 tons</a:t>
            </a:r>
          </a:p>
          <a:p>
            <a:pPr marL="285750" indent="-285750">
              <a:buFont typeface="Arial" panose="020B0604020202020204" pitchFamily="34" charset="0"/>
              <a:buChar char="•"/>
              <a:defRPr/>
            </a:pPr>
            <a:r>
              <a:rPr lang="en-US" sz="2000" b="1" dirty="0" smtClean="0">
                <a:solidFill>
                  <a:schemeClr val="tx1"/>
                </a:solidFill>
              </a:rPr>
              <a:t>Anthony- 12.08 tons</a:t>
            </a:r>
          </a:p>
          <a:p>
            <a:pPr marL="285750" indent="-285750">
              <a:buFont typeface="Arial" panose="020B0604020202020204" pitchFamily="34" charset="0"/>
              <a:buChar char="•"/>
              <a:defRPr/>
            </a:pPr>
            <a:r>
              <a:rPr lang="en-US" sz="2000" b="1" dirty="0" smtClean="0">
                <a:solidFill>
                  <a:schemeClr val="tx1"/>
                </a:solidFill>
              </a:rPr>
              <a:t>Tortugas- 11.08 tons</a:t>
            </a:r>
          </a:p>
          <a:p>
            <a:pPr marL="285750" indent="-285750">
              <a:buFont typeface="Arial" panose="020B0604020202020204" pitchFamily="34" charset="0"/>
              <a:buChar char="•"/>
              <a:defRPr/>
            </a:pPr>
            <a:r>
              <a:rPr lang="en-US" sz="2000" b="1" dirty="0" err="1" smtClean="0">
                <a:solidFill>
                  <a:schemeClr val="tx1"/>
                </a:solidFill>
              </a:rPr>
              <a:t>Bamert</a:t>
            </a:r>
            <a:r>
              <a:rPr lang="en-US" sz="2000" b="1" dirty="0" smtClean="0">
                <a:solidFill>
                  <a:schemeClr val="tx1"/>
                </a:solidFill>
              </a:rPr>
              <a:t>- 4.91 tons</a:t>
            </a:r>
          </a:p>
          <a:p>
            <a:pPr marL="285750" indent="-285750">
              <a:buFont typeface="Arial" panose="020B0604020202020204" pitchFamily="34" charset="0"/>
              <a:buChar char="•"/>
              <a:defRPr/>
            </a:pPr>
            <a:r>
              <a:rPr lang="en-US" sz="2400" b="1" dirty="0" smtClean="0">
                <a:solidFill>
                  <a:schemeClr val="tx1"/>
                </a:solidFill>
              </a:rPr>
              <a:t>Total of 43.74 tons of trash </a:t>
            </a:r>
            <a:endParaRPr lang="en-US" sz="2400" b="1" dirty="0">
              <a:solidFill>
                <a:schemeClr val="tx1"/>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6800" y="2063500"/>
            <a:ext cx="3784912" cy="37438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290279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52400" y="609600"/>
            <a:ext cx="6348413" cy="1295400"/>
          </a:xfrm>
          <a:pattFill prst="shingle">
            <a:fgClr>
              <a:schemeClr val="bg2"/>
            </a:fgClr>
            <a:bgClr>
              <a:schemeClr val="bg1"/>
            </a:bgClr>
          </a:pattFill>
        </p:spPr>
        <p:txBody>
          <a:bodyPr/>
          <a:lstStyle/>
          <a:p>
            <a:pPr algn="ctr"/>
            <a:r>
              <a:rPr lang="en-US" altLang="en-US" b="1" dirty="0" smtClean="0"/>
              <a:t>Projects Hours</a:t>
            </a:r>
          </a:p>
        </p:txBody>
      </p:sp>
      <p:sp>
        <p:nvSpPr>
          <p:cNvPr id="17411" name="Text Placeholder 2"/>
          <p:cNvSpPr>
            <a:spLocks noGrp="1"/>
          </p:cNvSpPr>
          <p:nvPr>
            <p:ph type="body" idx="1"/>
          </p:nvPr>
        </p:nvSpPr>
        <p:spPr>
          <a:xfrm>
            <a:off x="609600" y="2438400"/>
            <a:ext cx="6348413" cy="2590800"/>
          </a:xfrm>
        </p:spPr>
        <p:txBody>
          <a:bodyPr>
            <a:normAutofit lnSpcReduction="10000"/>
          </a:bodyPr>
          <a:lstStyle/>
          <a:p>
            <a:r>
              <a:rPr lang="en-US" altLang="en-US" sz="3200" b="1" dirty="0" smtClean="0">
                <a:solidFill>
                  <a:schemeClr val="tx1"/>
                </a:solidFill>
              </a:rPr>
              <a:t>Total hours A.C.E.S- 670 Hours</a:t>
            </a:r>
          </a:p>
          <a:p>
            <a:r>
              <a:rPr lang="en-US" altLang="en-US" sz="3200" b="1" dirty="0" smtClean="0">
                <a:solidFill>
                  <a:schemeClr val="tx1"/>
                </a:solidFill>
              </a:rPr>
              <a:t>Clean-up with Carlos – 144 Hours</a:t>
            </a:r>
          </a:p>
          <a:p>
            <a:r>
              <a:rPr lang="en-US" altLang="en-US" sz="3200" b="1" dirty="0" smtClean="0">
                <a:solidFill>
                  <a:schemeClr val="tx1"/>
                </a:solidFill>
              </a:rPr>
              <a:t>Total Hours are 814</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3886200"/>
            <a:ext cx="3759200" cy="2819400"/>
          </a:xfrm>
          <a:prstGeom prst="rect">
            <a:avLst/>
          </a:prstGeom>
          <a:effectLst>
            <a:softEdge rad="127000"/>
          </a:effectLst>
        </p:spPr>
      </p:pic>
    </p:spTree>
    <p:extLst>
      <p:ext uri="{BB962C8B-B14F-4D97-AF65-F5344CB8AC3E}">
        <p14:creationId xmlns:p14="http://schemas.microsoft.com/office/powerpoint/2010/main" val="28655188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descr="IMG_3932.JPG"/>
          <p:cNvPicPr>
            <a:picLocks noChangeAspect="1"/>
          </p:cNvPicPr>
          <p:nvPr/>
        </p:nvPicPr>
        <p:blipFill>
          <a:blip r:embed="rId3" cstate="print"/>
          <a:stretch>
            <a:fillRect/>
          </a:stretch>
        </p:blipFill>
        <p:spPr>
          <a:xfrm>
            <a:off x="381000" y="990600"/>
            <a:ext cx="7315200" cy="54864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8382000" y="609600"/>
            <a:ext cx="762000" cy="5355312"/>
          </a:xfrm>
          <a:prstGeom prst="rect">
            <a:avLst/>
          </a:prstGeom>
          <a:noFill/>
        </p:spPr>
        <p:txBody>
          <a:bodyPr wrap="square" rtlCol="0">
            <a:spAutoFit/>
          </a:bodyPr>
          <a:lstStyle/>
          <a:p>
            <a:r>
              <a:rPr lang="en-US" b="1" dirty="0" smtClean="0">
                <a:solidFill>
                  <a:srgbClr val="000000"/>
                </a:solidFill>
                <a:latin typeface="FrankRuehl" pitchFamily="34" charset="-79"/>
                <a:cs typeface="FrankRuehl" pitchFamily="34" charset="-79"/>
              </a:rPr>
              <a:t>A.</a:t>
            </a:r>
          </a:p>
          <a:p>
            <a:r>
              <a:rPr lang="en-US" b="1" dirty="0" smtClean="0">
                <a:solidFill>
                  <a:srgbClr val="000000"/>
                </a:solidFill>
                <a:latin typeface="FrankRuehl" pitchFamily="34" charset="-79"/>
                <a:cs typeface="FrankRuehl" pitchFamily="34" charset="-79"/>
              </a:rPr>
              <a:t>C.</a:t>
            </a:r>
          </a:p>
          <a:p>
            <a:r>
              <a:rPr lang="en-US" b="1" dirty="0" smtClean="0">
                <a:solidFill>
                  <a:srgbClr val="000000"/>
                </a:solidFill>
                <a:latin typeface="FrankRuehl" pitchFamily="34" charset="-79"/>
                <a:cs typeface="FrankRuehl" pitchFamily="34" charset="-79"/>
              </a:rPr>
              <a:t>E.</a:t>
            </a:r>
          </a:p>
          <a:p>
            <a:r>
              <a:rPr lang="en-US" b="1" dirty="0" smtClean="0">
                <a:solidFill>
                  <a:srgbClr val="000000"/>
                </a:solidFill>
                <a:latin typeface="FrankRuehl" pitchFamily="34" charset="-79"/>
                <a:cs typeface="FrankRuehl" pitchFamily="34" charset="-79"/>
              </a:rPr>
              <a:t>S.</a:t>
            </a:r>
          </a:p>
          <a:p>
            <a:endParaRPr lang="en-US" b="1" dirty="0" smtClean="0">
              <a:solidFill>
                <a:srgbClr val="000000"/>
              </a:solidFill>
              <a:latin typeface="FrankRuehl" pitchFamily="34" charset="-79"/>
              <a:cs typeface="FrankRuehl" pitchFamily="34" charset="-79"/>
            </a:endParaRPr>
          </a:p>
          <a:p>
            <a:r>
              <a:rPr lang="en-US" b="1" dirty="0" smtClean="0">
                <a:solidFill>
                  <a:srgbClr val="000000"/>
                </a:solidFill>
                <a:latin typeface="FrankRuehl" pitchFamily="34" charset="-79"/>
                <a:cs typeface="FrankRuehl" pitchFamily="34" charset="-79"/>
              </a:rPr>
              <a:t>P</a:t>
            </a:r>
          </a:p>
          <a:p>
            <a:r>
              <a:rPr lang="en-US" b="1" dirty="0" smtClean="0">
                <a:solidFill>
                  <a:srgbClr val="000000"/>
                </a:solidFill>
                <a:latin typeface="FrankRuehl" pitchFamily="34" charset="-79"/>
                <a:cs typeface="FrankRuehl" pitchFamily="34" charset="-79"/>
              </a:rPr>
              <a:t>R</a:t>
            </a:r>
          </a:p>
          <a:p>
            <a:r>
              <a:rPr lang="en-US" b="1" dirty="0" smtClean="0">
                <a:solidFill>
                  <a:srgbClr val="000000"/>
                </a:solidFill>
                <a:latin typeface="FrankRuehl" pitchFamily="34" charset="-79"/>
                <a:cs typeface="FrankRuehl" pitchFamily="34" charset="-79"/>
              </a:rPr>
              <a:t>O</a:t>
            </a:r>
          </a:p>
          <a:p>
            <a:r>
              <a:rPr lang="en-US" b="1" dirty="0" smtClean="0">
                <a:solidFill>
                  <a:srgbClr val="000000"/>
                </a:solidFill>
                <a:latin typeface="FrankRuehl" pitchFamily="34" charset="-79"/>
                <a:cs typeface="FrankRuehl" pitchFamily="34" charset="-79"/>
              </a:rPr>
              <a:t>J</a:t>
            </a:r>
          </a:p>
          <a:p>
            <a:r>
              <a:rPr lang="en-US" b="1" dirty="0" smtClean="0">
                <a:solidFill>
                  <a:srgbClr val="000000"/>
                </a:solidFill>
                <a:latin typeface="FrankRuehl" pitchFamily="34" charset="-79"/>
                <a:cs typeface="FrankRuehl" pitchFamily="34" charset="-79"/>
              </a:rPr>
              <a:t>E</a:t>
            </a:r>
          </a:p>
          <a:p>
            <a:r>
              <a:rPr lang="en-US" b="1" dirty="0" smtClean="0">
                <a:solidFill>
                  <a:srgbClr val="000000"/>
                </a:solidFill>
                <a:latin typeface="FrankRuehl" pitchFamily="34" charset="-79"/>
                <a:cs typeface="FrankRuehl" pitchFamily="34" charset="-79"/>
              </a:rPr>
              <a:t>C</a:t>
            </a:r>
          </a:p>
          <a:p>
            <a:r>
              <a:rPr lang="en-US" b="1" dirty="0" smtClean="0">
                <a:solidFill>
                  <a:srgbClr val="000000"/>
                </a:solidFill>
                <a:latin typeface="FrankRuehl" pitchFamily="34" charset="-79"/>
                <a:cs typeface="FrankRuehl" pitchFamily="34" charset="-79"/>
              </a:rPr>
              <a:t>T</a:t>
            </a:r>
          </a:p>
          <a:p>
            <a:endParaRPr lang="en-US" b="1" dirty="0" smtClean="0">
              <a:solidFill>
                <a:srgbClr val="000000"/>
              </a:solidFill>
              <a:latin typeface="FrankRuehl" pitchFamily="34" charset="-79"/>
              <a:cs typeface="FrankRuehl" pitchFamily="34" charset="-79"/>
            </a:endParaRPr>
          </a:p>
          <a:p>
            <a:endParaRPr lang="en-US" b="1" dirty="0" smtClean="0">
              <a:solidFill>
                <a:srgbClr val="000000"/>
              </a:solidFill>
              <a:latin typeface="FrankRuehl" pitchFamily="34" charset="-79"/>
              <a:cs typeface="FrankRuehl" pitchFamily="34" charset="-79"/>
            </a:endParaRPr>
          </a:p>
          <a:p>
            <a:r>
              <a:rPr lang="en-US" b="1" dirty="0" smtClean="0">
                <a:solidFill>
                  <a:srgbClr val="000000"/>
                </a:solidFill>
                <a:latin typeface="FrankRuehl" pitchFamily="34" charset="-79"/>
                <a:cs typeface="FrankRuehl" pitchFamily="34" charset="-79"/>
              </a:rPr>
              <a:t>T</a:t>
            </a:r>
          </a:p>
          <a:p>
            <a:r>
              <a:rPr lang="en-US" b="1" dirty="0" smtClean="0">
                <a:solidFill>
                  <a:srgbClr val="000000"/>
                </a:solidFill>
                <a:latin typeface="FrankRuehl" pitchFamily="34" charset="-79"/>
                <a:cs typeface="FrankRuehl" pitchFamily="34" charset="-79"/>
              </a:rPr>
              <a:t>R</a:t>
            </a:r>
          </a:p>
          <a:p>
            <a:r>
              <a:rPr lang="en-US" b="1" dirty="0" smtClean="0">
                <a:solidFill>
                  <a:srgbClr val="000000"/>
                </a:solidFill>
                <a:latin typeface="FrankRuehl" pitchFamily="34" charset="-79"/>
                <a:cs typeface="FrankRuehl" pitchFamily="34" charset="-79"/>
              </a:rPr>
              <a:t>A</a:t>
            </a:r>
          </a:p>
          <a:p>
            <a:r>
              <a:rPr lang="en-US" b="1" dirty="0" smtClean="0">
                <a:solidFill>
                  <a:srgbClr val="000000"/>
                </a:solidFill>
                <a:latin typeface="FrankRuehl" pitchFamily="34" charset="-79"/>
                <a:cs typeface="FrankRuehl" pitchFamily="34" charset="-79"/>
              </a:rPr>
              <a:t>S</a:t>
            </a:r>
          </a:p>
          <a:p>
            <a:r>
              <a:rPr lang="en-US" b="1" dirty="0" smtClean="0">
                <a:solidFill>
                  <a:srgbClr val="000000"/>
                </a:solidFill>
                <a:latin typeface="FrankRuehl" pitchFamily="34" charset="-79"/>
                <a:cs typeface="FrankRuehl" pitchFamily="34" charset="-79"/>
              </a:rPr>
              <a:t>H</a:t>
            </a:r>
          </a:p>
        </p:txBody>
      </p:sp>
    </p:spTree>
  </p:cSld>
  <p:clrMapOvr>
    <a:masterClrMapping/>
  </p:clrMapOvr>
  <p:transition>
    <p:wedg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670560"/>
          </a:xfrm>
        </p:spPr>
        <p:txBody>
          <a:bodyPr/>
          <a:lstStyle/>
          <a:p>
            <a:pPr algn="ctr"/>
            <a:r>
              <a:rPr lang="en-US" dirty="0" smtClean="0">
                <a:solidFill>
                  <a:schemeClr val="accent1">
                    <a:lumMod val="75000"/>
                  </a:schemeClr>
                </a:solidFill>
                <a:latin typeface="FrankRuehl" pitchFamily="34" charset="-79"/>
                <a:cs typeface="FrankRuehl" pitchFamily="34" charset="-79"/>
              </a:rPr>
              <a:t>Where’s the dog?</a:t>
            </a:r>
            <a:endParaRPr lang="en-US" dirty="0">
              <a:solidFill>
                <a:schemeClr val="accent1">
                  <a:lumMod val="75000"/>
                </a:schemeClr>
              </a:solidFill>
              <a:latin typeface="FrankRuehl" pitchFamily="34" charset="-79"/>
              <a:cs typeface="FrankRuehl" pitchFamily="34" charset="-79"/>
            </a:endParaRPr>
          </a:p>
        </p:txBody>
      </p:sp>
      <p:pic>
        <p:nvPicPr>
          <p:cNvPr id="3" name="Picture 2" descr="IMG_3933.JPG"/>
          <p:cNvPicPr>
            <a:picLocks noChangeAspect="1"/>
          </p:cNvPicPr>
          <p:nvPr/>
        </p:nvPicPr>
        <p:blipFill>
          <a:blip r:embed="rId3" cstate="print"/>
          <a:stretch>
            <a:fillRect/>
          </a:stretch>
        </p:blipFill>
        <p:spPr>
          <a:xfrm>
            <a:off x="381000" y="990600"/>
            <a:ext cx="7543800" cy="5657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8382000" y="457200"/>
            <a:ext cx="609600" cy="5355312"/>
          </a:xfrm>
          <a:prstGeom prst="rect">
            <a:avLst/>
          </a:prstGeom>
          <a:noFill/>
        </p:spPr>
        <p:txBody>
          <a:bodyPr wrap="square" rtlCol="0">
            <a:spAutoFit/>
          </a:bodyPr>
          <a:lstStyle/>
          <a:p>
            <a:r>
              <a:rPr lang="en-US" b="1" dirty="0" smtClean="0">
                <a:solidFill>
                  <a:srgbClr val="000000"/>
                </a:solidFill>
                <a:latin typeface="FrankRuehl" pitchFamily="34" charset="-79"/>
                <a:cs typeface="FrankRuehl" pitchFamily="34" charset="-79"/>
              </a:rPr>
              <a:t>A.</a:t>
            </a:r>
          </a:p>
          <a:p>
            <a:r>
              <a:rPr lang="en-US" b="1" dirty="0" smtClean="0">
                <a:solidFill>
                  <a:srgbClr val="000000"/>
                </a:solidFill>
                <a:latin typeface="FrankRuehl" pitchFamily="34" charset="-79"/>
                <a:cs typeface="FrankRuehl" pitchFamily="34" charset="-79"/>
              </a:rPr>
              <a:t>C.</a:t>
            </a:r>
          </a:p>
          <a:p>
            <a:r>
              <a:rPr lang="en-US" b="1" dirty="0" smtClean="0">
                <a:solidFill>
                  <a:srgbClr val="000000"/>
                </a:solidFill>
                <a:latin typeface="FrankRuehl" pitchFamily="34" charset="-79"/>
                <a:cs typeface="FrankRuehl" pitchFamily="34" charset="-79"/>
              </a:rPr>
              <a:t>E.</a:t>
            </a:r>
          </a:p>
          <a:p>
            <a:r>
              <a:rPr lang="en-US" b="1" dirty="0" smtClean="0">
                <a:solidFill>
                  <a:srgbClr val="000000"/>
                </a:solidFill>
                <a:latin typeface="FrankRuehl" pitchFamily="34" charset="-79"/>
                <a:cs typeface="FrankRuehl" pitchFamily="34" charset="-79"/>
              </a:rPr>
              <a:t>S.</a:t>
            </a:r>
          </a:p>
          <a:p>
            <a:endParaRPr lang="en-US" b="1" dirty="0" smtClean="0">
              <a:solidFill>
                <a:srgbClr val="000000"/>
              </a:solidFill>
              <a:latin typeface="FrankRuehl" pitchFamily="34" charset="-79"/>
              <a:cs typeface="FrankRuehl" pitchFamily="34" charset="-79"/>
            </a:endParaRPr>
          </a:p>
          <a:p>
            <a:r>
              <a:rPr lang="en-US" b="1" dirty="0" smtClean="0">
                <a:solidFill>
                  <a:srgbClr val="000000"/>
                </a:solidFill>
                <a:latin typeface="FrankRuehl" pitchFamily="34" charset="-79"/>
                <a:cs typeface="FrankRuehl" pitchFamily="34" charset="-79"/>
              </a:rPr>
              <a:t>P</a:t>
            </a:r>
          </a:p>
          <a:p>
            <a:r>
              <a:rPr lang="en-US" b="1" dirty="0" smtClean="0">
                <a:solidFill>
                  <a:srgbClr val="000000"/>
                </a:solidFill>
                <a:latin typeface="FrankRuehl" pitchFamily="34" charset="-79"/>
                <a:cs typeface="FrankRuehl" pitchFamily="34" charset="-79"/>
              </a:rPr>
              <a:t>R</a:t>
            </a:r>
          </a:p>
          <a:p>
            <a:r>
              <a:rPr lang="en-US" b="1" dirty="0" smtClean="0">
                <a:solidFill>
                  <a:srgbClr val="000000"/>
                </a:solidFill>
                <a:latin typeface="FrankRuehl" pitchFamily="34" charset="-79"/>
                <a:cs typeface="FrankRuehl" pitchFamily="34" charset="-79"/>
              </a:rPr>
              <a:t>O</a:t>
            </a:r>
          </a:p>
          <a:p>
            <a:r>
              <a:rPr lang="en-US" b="1" dirty="0" smtClean="0">
                <a:solidFill>
                  <a:srgbClr val="000000"/>
                </a:solidFill>
                <a:latin typeface="FrankRuehl" pitchFamily="34" charset="-79"/>
                <a:cs typeface="FrankRuehl" pitchFamily="34" charset="-79"/>
              </a:rPr>
              <a:t>J</a:t>
            </a:r>
          </a:p>
          <a:p>
            <a:r>
              <a:rPr lang="en-US" b="1" dirty="0" smtClean="0">
                <a:solidFill>
                  <a:srgbClr val="000000"/>
                </a:solidFill>
                <a:latin typeface="FrankRuehl" pitchFamily="34" charset="-79"/>
                <a:cs typeface="FrankRuehl" pitchFamily="34" charset="-79"/>
              </a:rPr>
              <a:t>E</a:t>
            </a:r>
          </a:p>
          <a:p>
            <a:r>
              <a:rPr lang="en-US" b="1" dirty="0" smtClean="0">
                <a:solidFill>
                  <a:srgbClr val="000000"/>
                </a:solidFill>
                <a:latin typeface="FrankRuehl" pitchFamily="34" charset="-79"/>
                <a:cs typeface="FrankRuehl" pitchFamily="34" charset="-79"/>
              </a:rPr>
              <a:t>C</a:t>
            </a:r>
          </a:p>
          <a:p>
            <a:r>
              <a:rPr lang="en-US" b="1" dirty="0" smtClean="0">
                <a:solidFill>
                  <a:srgbClr val="000000"/>
                </a:solidFill>
                <a:latin typeface="FrankRuehl" pitchFamily="34" charset="-79"/>
                <a:cs typeface="FrankRuehl" pitchFamily="34" charset="-79"/>
              </a:rPr>
              <a:t>T</a:t>
            </a:r>
          </a:p>
          <a:p>
            <a:endParaRPr lang="en-US" b="1" dirty="0" smtClean="0">
              <a:solidFill>
                <a:srgbClr val="000000"/>
              </a:solidFill>
              <a:latin typeface="FrankRuehl" pitchFamily="34" charset="-79"/>
              <a:cs typeface="FrankRuehl" pitchFamily="34" charset="-79"/>
            </a:endParaRPr>
          </a:p>
          <a:p>
            <a:endParaRPr lang="en-US" b="1" dirty="0" smtClean="0">
              <a:solidFill>
                <a:srgbClr val="000000"/>
              </a:solidFill>
              <a:latin typeface="FrankRuehl" pitchFamily="34" charset="-79"/>
              <a:cs typeface="FrankRuehl" pitchFamily="34" charset="-79"/>
            </a:endParaRPr>
          </a:p>
          <a:p>
            <a:r>
              <a:rPr lang="en-US" b="1" dirty="0" smtClean="0">
                <a:solidFill>
                  <a:srgbClr val="000000"/>
                </a:solidFill>
                <a:latin typeface="FrankRuehl" pitchFamily="34" charset="-79"/>
                <a:cs typeface="FrankRuehl" pitchFamily="34" charset="-79"/>
              </a:rPr>
              <a:t>T</a:t>
            </a:r>
          </a:p>
          <a:p>
            <a:r>
              <a:rPr lang="en-US" b="1" dirty="0" smtClean="0">
                <a:solidFill>
                  <a:srgbClr val="000000"/>
                </a:solidFill>
                <a:latin typeface="FrankRuehl" pitchFamily="34" charset="-79"/>
                <a:cs typeface="FrankRuehl" pitchFamily="34" charset="-79"/>
              </a:rPr>
              <a:t>R</a:t>
            </a:r>
          </a:p>
          <a:p>
            <a:r>
              <a:rPr lang="en-US" b="1" dirty="0" smtClean="0">
                <a:solidFill>
                  <a:srgbClr val="000000"/>
                </a:solidFill>
                <a:latin typeface="FrankRuehl" pitchFamily="34" charset="-79"/>
                <a:cs typeface="FrankRuehl" pitchFamily="34" charset="-79"/>
              </a:rPr>
              <a:t>A</a:t>
            </a:r>
          </a:p>
          <a:p>
            <a:r>
              <a:rPr lang="en-US" b="1" dirty="0" smtClean="0">
                <a:solidFill>
                  <a:srgbClr val="000000"/>
                </a:solidFill>
                <a:latin typeface="FrankRuehl" pitchFamily="34" charset="-79"/>
                <a:cs typeface="FrankRuehl" pitchFamily="34" charset="-79"/>
              </a:rPr>
              <a:t>S</a:t>
            </a:r>
          </a:p>
          <a:p>
            <a:r>
              <a:rPr lang="en-US" b="1" dirty="0" smtClean="0">
                <a:solidFill>
                  <a:srgbClr val="000000"/>
                </a:solidFill>
                <a:latin typeface="FrankRuehl" pitchFamily="34" charset="-79"/>
                <a:cs typeface="FrankRuehl" pitchFamily="34" charset="-79"/>
              </a:rPr>
              <a:t>H</a:t>
            </a:r>
          </a:p>
        </p:txBody>
      </p:sp>
    </p:spTree>
  </p:cSld>
  <p:clrMapOvr>
    <a:masterClrMapping/>
  </p:clrMapOvr>
  <p:transition>
    <p:circl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3491" y="381001"/>
            <a:ext cx="6571343" cy="1066800"/>
          </a:xfrm>
        </p:spPr>
        <p:txBody>
          <a:bodyPr>
            <a:noAutofit/>
          </a:bodyPr>
          <a:lstStyle/>
          <a:p>
            <a:pPr algn="ctr"/>
            <a:r>
              <a:rPr lang="en-US" sz="8000" b="1" dirty="0" smtClean="0">
                <a:latin typeface="FrankRuehl" pitchFamily="34" charset="-79"/>
                <a:cs typeface="FrankRuehl" pitchFamily="34" charset="-79"/>
              </a:rPr>
              <a:t>A.C.E.S.</a:t>
            </a:r>
            <a:endParaRPr lang="en-US" sz="8000" b="1" dirty="0">
              <a:latin typeface="FrankRuehl" pitchFamily="34" charset="-79"/>
              <a:cs typeface="FrankRuehl" pitchFamily="34" charset="-79"/>
            </a:endParaRPr>
          </a:p>
        </p:txBody>
      </p:sp>
      <p:sp>
        <p:nvSpPr>
          <p:cNvPr id="3" name="Content Placeholder 2"/>
          <p:cNvSpPr>
            <a:spLocks noGrp="1"/>
          </p:cNvSpPr>
          <p:nvPr>
            <p:ph idx="1"/>
          </p:nvPr>
        </p:nvSpPr>
        <p:spPr>
          <a:xfrm>
            <a:off x="1443490" y="914401"/>
            <a:ext cx="6571343" cy="4959246"/>
          </a:xfrm>
        </p:spPr>
        <p:txBody>
          <a:bodyPr>
            <a:noAutofit/>
          </a:bodyPr>
          <a:lstStyle/>
          <a:p>
            <a:pPr algn="ctr">
              <a:buNone/>
            </a:pPr>
            <a:endParaRPr lang="en-US" dirty="0" smtClean="0"/>
          </a:p>
          <a:p>
            <a:pPr algn="ctr">
              <a:buNone/>
            </a:pPr>
            <a:r>
              <a:rPr lang="en-US" b="1" dirty="0" smtClean="0">
                <a:latin typeface="FrankRuehl" pitchFamily="34" charset="-79"/>
                <a:cs typeface="FrankRuehl" pitchFamily="34" charset="-79"/>
              </a:rPr>
              <a:t>Animal Control and Code Enforcement Environmental Survey</a:t>
            </a:r>
          </a:p>
          <a:p>
            <a:pPr algn="ctr">
              <a:buNone/>
            </a:pPr>
            <a:r>
              <a:rPr lang="en-US" sz="1800" b="1" dirty="0" smtClean="0">
                <a:latin typeface="FrankRuehl" pitchFamily="34" charset="-79"/>
                <a:cs typeface="FrankRuehl" pitchFamily="34" charset="-79"/>
              </a:rPr>
              <a:t>Each </a:t>
            </a:r>
            <a:r>
              <a:rPr lang="en-US" sz="1800" b="1" dirty="0" smtClean="0">
                <a:latin typeface="FrankRuehl" pitchFamily="34" charset="-79"/>
                <a:cs typeface="FrankRuehl" pitchFamily="34" charset="-79"/>
              </a:rPr>
              <a:t>project conducted in a community involves several agencies: </a:t>
            </a:r>
            <a:endParaRPr lang="en-US" sz="1800" b="1" dirty="0" smtClean="0">
              <a:latin typeface="FrankRuehl" pitchFamily="34" charset="-79"/>
              <a:cs typeface="FrankRuehl" pitchFamily="34" charset="-79"/>
            </a:endParaRPr>
          </a:p>
          <a:p>
            <a:pPr algn="ctr">
              <a:buNone/>
            </a:pPr>
            <a:endParaRPr lang="en-US" b="1" dirty="0" smtClean="0"/>
          </a:p>
          <a:p>
            <a:pPr lvl="1">
              <a:buClr>
                <a:schemeClr val="tx2"/>
              </a:buClr>
              <a:buFont typeface="Wingdings" pitchFamily="2" charset="2"/>
              <a:buChar char="v"/>
            </a:pPr>
            <a:r>
              <a:rPr lang="en-US" sz="1800" b="1" dirty="0" smtClean="0">
                <a:latin typeface="FrankRuehl" pitchFamily="34" charset="-79"/>
                <a:cs typeface="FrankRuehl" pitchFamily="34" charset="-79"/>
              </a:rPr>
              <a:t>Animal Control Officers</a:t>
            </a:r>
          </a:p>
          <a:p>
            <a:pPr lvl="1">
              <a:buClr>
                <a:schemeClr val="tx2"/>
              </a:buClr>
              <a:buFont typeface="Wingdings" pitchFamily="2" charset="2"/>
              <a:buChar char="v"/>
            </a:pPr>
            <a:r>
              <a:rPr lang="en-US" sz="1800" b="1" dirty="0" smtClean="0">
                <a:latin typeface="FrankRuehl" pitchFamily="34" charset="-79"/>
                <a:cs typeface="FrankRuehl" pitchFamily="34" charset="-79"/>
              </a:rPr>
              <a:t>Code </a:t>
            </a:r>
            <a:r>
              <a:rPr lang="en-US" sz="1800" b="1" dirty="0" smtClean="0">
                <a:latin typeface="FrankRuehl" pitchFamily="34" charset="-79"/>
                <a:cs typeface="FrankRuehl" pitchFamily="34" charset="-79"/>
              </a:rPr>
              <a:t>Enforcement Officers</a:t>
            </a:r>
          </a:p>
          <a:p>
            <a:pPr lvl="1">
              <a:buClr>
                <a:schemeClr val="tx2"/>
              </a:buClr>
              <a:buFont typeface="Wingdings" pitchFamily="2" charset="2"/>
              <a:buChar char="v"/>
            </a:pPr>
            <a:r>
              <a:rPr lang="en-US" sz="1800" b="1" dirty="0" smtClean="0">
                <a:latin typeface="FrankRuehl" pitchFamily="34" charset="-79"/>
                <a:cs typeface="FrankRuehl" pitchFamily="34" charset="-79"/>
              </a:rPr>
              <a:t>Planning and Zoning (Community Development)</a:t>
            </a:r>
          </a:p>
          <a:p>
            <a:pPr lvl="1">
              <a:buClr>
                <a:schemeClr val="tx2"/>
              </a:buClr>
              <a:buFont typeface="Wingdings" pitchFamily="2" charset="2"/>
              <a:buChar char="v"/>
            </a:pPr>
            <a:r>
              <a:rPr lang="en-US" sz="1800" b="1" dirty="0" smtClean="0">
                <a:latin typeface="FrankRuehl" pitchFamily="34" charset="-79"/>
                <a:cs typeface="FrankRuehl" pitchFamily="34" charset="-79"/>
              </a:rPr>
              <a:t>Animal Services Center of the Mesilla Valley</a:t>
            </a:r>
          </a:p>
          <a:p>
            <a:pPr lvl="1">
              <a:buClr>
                <a:schemeClr val="tx2"/>
              </a:buClr>
              <a:buFont typeface="Wingdings" pitchFamily="2" charset="2"/>
              <a:buChar char="v"/>
            </a:pPr>
            <a:r>
              <a:rPr lang="en-US" sz="1800" b="1" dirty="0" smtClean="0">
                <a:latin typeface="FrankRuehl" pitchFamily="34" charset="-79"/>
                <a:cs typeface="FrankRuehl" pitchFamily="34" charset="-79"/>
              </a:rPr>
              <a:t>Coalition for Pets and People</a:t>
            </a:r>
          </a:p>
          <a:p>
            <a:pPr lvl="1">
              <a:buClr>
                <a:schemeClr val="tx2"/>
              </a:buClr>
              <a:buFont typeface="Wingdings" pitchFamily="2" charset="2"/>
              <a:buChar char="v"/>
            </a:pPr>
            <a:r>
              <a:rPr lang="en-US" sz="1800" b="1" dirty="0" smtClean="0">
                <a:latin typeface="FrankRuehl" pitchFamily="34" charset="-79"/>
                <a:cs typeface="FrankRuehl" pitchFamily="34" charset="-79"/>
              </a:rPr>
              <a:t>South Central Solid Waste Authority</a:t>
            </a:r>
          </a:p>
          <a:p>
            <a:pPr>
              <a:buClr>
                <a:schemeClr val="tx1">
                  <a:lumMod val="40000"/>
                  <a:lumOff val="60000"/>
                </a:schemeClr>
              </a:buClr>
              <a:buNone/>
            </a:pPr>
            <a:r>
              <a:rPr lang="en-US" sz="1800" dirty="0" smtClean="0"/>
              <a:t>			</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8686800" cy="4114800"/>
          </a:xfrm>
        </p:spPr>
        <p:txBody>
          <a:bodyPr>
            <a:normAutofit/>
          </a:bodyPr>
          <a:lstStyle/>
          <a:p>
            <a:pPr algn="ctr"/>
            <a:r>
              <a:rPr lang="en-US" b="1" dirty="0" smtClean="0">
                <a:solidFill>
                  <a:srgbClr val="6C5200"/>
                </a:solidFill>
                <a:latin typeface="FrankRuehl" pitchFamily="34" charset="-79"/>
                <a:cs typeface="FrankRuehl" pitchFamily="34" charset="-79"/>
              </a:rPr>
              <a:t>Dona Ana County is approximately </a:t>
            </a:r>
            <a:br>
              <a:rPr lang="en-US" b="1" dirty="0" smtClean="0">
                <a:solidFill>
                  <a:srgbClr val="6C5200"/>
                </a:solidFill>
                <a:latin typeface="FrankRuehl" pitchFamily="34" charset="-79"/>
                <a:cs typeface="FrankRuehl" pitchFamily="34" charset="-79"/>
              </a:rPr>
            </a:br>
            <a:r>
              <a:rPr lang="en-US" b="1" dirty="0" smtClean="0">
                <a:solidFill>
                  <a:srgbClr val="6C5200"/>
                </a:solidFill>
                <a:latin typeface="FrankRuehl" pitchFamily="34" charset="-79"/>
                <a:cs typeface="FrankRuehl" pitchFamily="34" charset="-79"/>
              </a:rPr>
              <a:t>3,851 Square Miles</a:t>
            </a:r>
            <a:endParaRPr lang="en-US" b="1" dirty="0">
              <a:solidFill>
                <a:srgbClr val="6C5200"/>
              </a:solidFill>
              <a:latin typeface="FrankRuehl" pitchFamily="34" charset="-79"/>
              <a:cs typeface="FrankRuehl" pitchFamily="34" charset="-79"/>
            </a:endParaRPr>
          </a:p>
        </p:txBody>
      </p:sp>
      <p:sp>
        <p:nvSpPr>
          <p:cNvPr id="5" name="TextBox 4"/>
          <p:cNvSpPr txBox="1"/>
          <p:nvPr/>
        </p:nvSpPr>
        <p:spPr>
          <a:xfrm>
            <a:off x="1371600" y="2819400"/>
            <a:ext cx="5943600" cy="1569660"/>
          </a:xfrm>
          <a:prstGeom prst="rect">
            <a:avLst/>
          </a:prstGeom>
          <a:noFill/>
        </p:spPr>
        <p:txBody>
          <a:bodyPr wrap="square" rtlCol="0">
            <a:spAutoFit/>
          </a:bodyPr>
          <a:lstStyle/>
          <a:p>
            <a:pPr algn="ctr"/>
            <a:r>
              <a:rPr lang="en-US" sz="2400" b="1" dirty="0" smtClean="0">
                <a:latin typeface="Lucida Calligraphy" pitchFamily="66" charset="0"/>
              </a:rPr>
              <a:t>Making this project a success is possible with the cooperation and the  resources available by partnerships and grants</a:t>
            </a:r>
          </a:p>
        </p:txBody>
      </p:sp>
    </p:spTree>
  </p:cSld>
  <p:clrMapOvr>
    <a:masterClrMapping/>
  </p:clrMapOvr>
  <p:transition>
    <p:plus/>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smtClean="0">
                <a:latin typeface="Arial Rounded MT Bold" panose="020F0704030504030204" pitchFamily="34" charset="0"/>
              </a:rPr>
              <a:t>Thank you</a:t>
            </a:r>
            <a:endParaRPr lang="en-US" sz="4400" dirty="0">
              <a:latin typeface="Arial Rounded MT Bold" panose="020F0704030504030204" pitchFamily="34" charset="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3400" y="2286000"/>
            <a:ext cx="8011887" cy="3048000"/>
          </a:xfrm>
          <a:effectLst>
            <a:softEdge rad="63500"/>
          </a:effectLst>
        </p:spPr>
      </p:pic>
    </p:spTree>
    <p:extLst>
      <p:ext uri="{BB962C8B-B14F-4D97-AF65-F5344CB8AC3E}">
        <p14:creationId xmlns:p14="http://schemas.microsoft.com/office/powerpoint/2010/main" val="134772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000" b="1" dirty="0" smtClean="0">
                <a:latin typeface="FrankRuehl" pitchFamily="34" charset="-79"/>
                <a:cs typeface="FrankRuehl" pitchFamily="34" charset="-79"/>
              </a:rPr>
              <a:t>Purpose of the projects</a:t>
            </a:r>
            <a:endParaRPr lang="en-US" sz="4000" b="1" dirty="0">
              <a:latin typeface="FrankRuehl" pitchFamily="34" charset="-79"/>
              <a:cs typeface="FrankRuehl" pitchFamily="34" charset="-79"/>
            </a:endParaRPr>
          </a:p>
        </p:txBody>
      </p:sp>
      <p:sp>
        <p:nvSpPr>
          <p:cNvPr id="3" name="Content Placeholder 2"/>
          <p:cNvSpPr>
            <a:spLocks noGrp="1"/>
          </p:cNvSpPr>
          <p:nvPr>
            <p:ph idx="1"/>
          </p:nvPr>
        </p:nvSpPr>
        <p:spPr/>
        <p:txBody>
          <a:bodyPr>
            <a:noAutofit/>
          </a:bodyPr>
          <a:lstStyle/>
          <a:p>
            <a:pPr>
              <a:buFont typeface="Wingdings" pitchFamily="2" charset="2"/>
              <a:buChar char="v"/>
            </a:pPr>
            <a:r>
              <a:rPr lang="en-US" sz="1800" b="1" dirty="0" smtClean="0">
                <a:latin typeface="FrankRuehl" pitchFamily="34" charset="-79"/>
                <a:cs typeface="FrankRuehl" pitchFamily="34" charset="-79"/>
              </a:rPr>
              <a:t>Improve our communities</a:t>
            </a:r>
          </a:p>
          <a:p>
            <a:pPr>
              <a:buFont typeface="Wingdings" pitchFamily="2" charset="2"/>
              <a:buChar char="v"/>
            </a:pPr>
            <a:r>
              <a:rPr lang="en-US" sz="1800" b="1" dirty="0" smtClean="0">
                <a:latin typeface="FrankRuehl" pitchFamily="34" charset="-79"/>
                <a:cs typeface="FrankRuehl" pitchFamily="34" charset="-79"/>
              </a:rPr>
              <a:t>Getting voluntary compliance</a:t>
            </a:r>
          </a:p>
          <a:p>
            <a:pPr>
              <a:buFont typeface="Wingdings" pitchFamily="2" charset="2"/>
              <a:buChar char="v"/>
            </a:pPr>
            <a:r>
              <a:rPr lang="en-US" sz="1800" b="1" dirty="0" smtClean="0">
                <a:latin typeface="FrankRuehl" pitchFamily="34" charset="-79"/>
                <a:cs typeface="FrankRuehl" pitchFamily="34" charset="-79"/>
              </a:rPr>
              <a:t>Encourage pride and leadership</a:t>
            </a:r>
          </a:p>
          <a:p>
            <a:pPr>
              <a:buFont typeface="Wingdings" pitchFamily="2" charset="2"/>
              <a:buChar char="v"/>
            </a:pPr>
            <a:r>
              <a:rPr lang="en-US" sz="1800" b="1" dirty="0" smtClean="0">
                <a:latin typeface="FrankRuehl" pitchFamily="34" charset="-79"/>
                <a:cs typeface="FrankRuehl" pitchFamily="34" charset="-79"/>
              </a:rPr>
              <a:t>Develop partnerships</a:t>
            </a:r>
          </a:p>
          <a:p>
            <a:pPr>
              <a:buFont typeface="Wingdings" pitchFamily="2" charset="2"/>
              <a:buChar char="v"/>
            </a:pPr>
            <a:r>
              <a:rPr lang="en-US" sz="1800" b="1" dirty="0" smtClean="0">
                <a:latin typeface="FrankRuehl" pitchFamily="34" charset="-79"/>
                <a:cs typeface="FrankRuehl" pitchFamily="34" charset="-79"/>
              </a:rPr>
              <a:t>Offer resources</a:t>
            </a:r>
          </a:p>
          <a:p>
            <a:pPr>
              <a:buFont typeface="Wingdings" pitchFamily="2" charset="2"/>
              <a:buChar char="v"/>
            </a:pPr>
            <a:r>
              <a:rPr lang="en-US" sz="1800" b="1" dirty="0">
                <a:latin typeface="FrankRuehl" pitchFamily="34" charset="-79"/>
                <a:cs typeface="FrankRuehl" pitchFamily="34" charset="-79"/>
              </a:rPr>
              <a:t>Educate the community</a:t>
            </a:r>
          </a:p>
          <a:p>
            <a:pPr>
              <a:buFont typeface="Wingdings" pitchFamily="2" charset="2"/>
              <a:buChar char="v"/>
            </a:pPr>
            <a:r>
              <a:rPr lang="en-US" sz="1800" b="1" dirty="0" smtClean="0">
                <a:latin typeface="FrankRuehl" pitchFamily="34" charset="-79"/>
                <a:cs typeface="FrankRuehl" pitchFamily="34" charset="-79"/>
              </a:rPr>
              <a:t>Reduction in illegal dumping</a:t>
            </a:r>
          </a:p>
          <a:p>
            <a:pPr>
              <a:buFont typeface="Wingdings" pitchFamily="2" charset="2"/>
              <a:buChar char="v"/>
            </a:pPr>
            <a:r>
              <a:rPr lang="en-US" sz="1800" b="1" dirty="0" smtClean="0">
                <a:latin typeface="FrankRuehl" pitchFamily="34" charset="-79"/>
                <a:cs typeface="FrankRuehl" pitchFamily="34" charset="-79"/>
              </a:rPr>
              <a:t>Bite prevention</a:t>
            </a:r>
          </a:p>
          <a:p>
            <a:pPr>
              <a:buFont typeface="Wingdings" pitchFamily="2" charset="2"/>
              <a:buChar char="v"/>
            </a:pPr>
            <a:r>
              <a:rPr lang="en-US" sz="1800" b="1" dirty="0" smtClean="0">
                <a:latin typeface="FrankRuehl" pitchFamily="34" charset="-79"/>
                <a:cs typeface="FrankRuehl" pitchFamily="34" charset="-79"/>
              </a:rPr>
              <a:t>Animal Husbandry</a:t>
            </a:r>
          </a:p>
        </p:txBody>
      </p:sp>
      <p:pic>
        <p:nvPicPr>
          <p:cNvPr id="4" name="Content Placeholder 5" descr="IMG_3936.JPG"/>
          <p:cNvPicPr>
            <a:picLocks noChangeAspect="1"/>
          </p:cNvPicPr>
          <p:nvPr/>
        </p:nvPicPr>
        <p:blipFill>
          <a:blip r:embed="rId3" cstate="print"/>
          <a:stretch>
            <a:fillRect/>
          </a:stretch>
        </p:blipFill>
        <p:spPr>
          <a:xfrm>
            <a:off x="5083602" y="3429000"/>
            <a:ext cx="3795184" cy="2846388"/>
          </a:xfrm>
          <a:prstGeom prst="rect">
            <a:avLst/>
          </a:prstGeom>
          <a:noFill/>
          <a:effectLst>
            <a:outerShdw blurRad="50800" dist="495300" dir="5400000" algn="ctr" rotWithShape="0">
              <a:srgbClr val="000000">
                <a:alpha val="43137"/>
              </a:srgbClr>
            </a:outerShdw>
          </a:effectLst>
        </p:spPr>
      </p:pic>
      <p:pic>
        <p:nvPicPr>
          <p:cNvPr id="5" name="Picture 4" descr="Officer_Patch.png"/>
          <p:cNvPicPr>
            <a:picLocks noChangeAspect="1"/>
          </p:cNvPicPr>
          <p:nvPr/>
        </p:nvPicPr>
        <p:blipFill>
          <a:blip r:embed="rId4" cstate="print"/>
          <a:stretch>
            <a:fillRect/>
          </a:stretch>
        </p:blipFill>
        <p:spPr>
          <a:xfrm>
            <a:off x="7409596" y="163191"/>
            <a:ext cx="1456698" cy="1456698"/>
          </a:xfrm>
          <a:prstGeom prst="rect">
            <a:avLst/>
          </a:prstGeom>
        </p:spPr>
      </p:pic>
    </p:spTree>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7696200" cy="1325562"/>
          </a:xfrm>
        </p:spPr>
        <p:txBody>
          <a:bodyPr>
            <a:normAutofit/>
          </a:bodyPr>
          <a:lstStyle/>
          <a:p>
            <a:pPr algn="ctr"/>
            <a:r>
              <a:rPr lang="en-US" b="1" dirty="0" smtClean="0">
                <a:latin typeface="FrankRuehl" pitchFamily="34" charset="-79"/>
                <a:cs typeface="FrankRuehl" pitchFamily="34" charset="-79"/>
              </a:rPr>
              <a:t>How do we do this?</a:t>
            </a:r>
            <a:endParaRPr lang="en-US" b="1" dirty="0">
              <a:latin typeface="FrankRuehl" pitchFamily="34" charset="-79"/>
              <a:cs typeface="FrankRuehl" pitchFamily="34" charset="-79"/>
            </a:endParaRPr>
          </a:p>
        </p:txBody>
      </p:sp>
      <p:sp>
        <p:nvSpPr>
          <p:cNvPr id="3" name="Content Placeholder 2"/>
          <p:cNvSpPr>
            <a:spLocks noGrp="1"/>
          </p:cNvSpPr>
          <p:nvPr>
            <p:ph idx="1"/>
          </p:nvPr>
        </p:nvSpPr>
        <p:spPr>
          <a:xfrm>
            <a:off x="381000" y="2743200"/>
            <a:ext cx="8077200" cy="3581400"/>
          </a:xfrm>
        </p:spPr>
        <p:txBody>
          <a:bodyPr>
            <a:normAutofit/>
          </a:bodyPr>
          <a:lstStyle/>
          <a:p>
            <a:pPr>
              <a:buFont typeface="Wingdings" pitchFamily="2" charset="2"/>
              <a:buChar char="v"/>
            </a:pPr>
            <a:r>
              <a:rPr lang="en-US" sz="3200" b="1" dirty="0">
                <a:latin typeface="FrankRuehl" pitchFamily="34" charset="-79"/>
                <a:cs typeface="FrankRuehl" pitchFamily="34" charset="-79"/>
              </a:rPr>
              <a:t>C</a:t>
            </a:r>
            <a:r>
              <a:rPr lang="en-US" sz="3200" b="1" dirty="0" smtClean="0">
                <a:latin typeface="FrankRuehl" pitchFamily="34" charset="-79"/>
                <a:cs typeface="FrankRuehl" pitchFamily="34" charset="-79"/>
              </a:rPr>
              <a:t>ommunity grid areas are selected</a:t>
            </a:r>
          </a:p>
          <a:p>
            <a:pPr>
              <a:buFont typeface="Wingdings" pitchFamily="2" charset="2"/>
              <a:buChar char="v"/>
            </a:pPr>
            <a:r>
              <a:rPr lang="en-US" sz="3200" b="1" dirty="0" smtClean="0">
                <a:latin typeface="FrankRuehl" pitchFamily="34" charset="-79"/>
                <a:cs typeface="FrankRuehl" pitchFamily="34" charset="-79"/>
              </a:rPr>
              <a:t>Community leaders are informed</a:t>
            </a:r>
          </a:p>
          <a:p>
            <a:pPr>
              <a:buFont typeface="Wingdings" pitchFamily="2" charset="2"/>
              <a:buChar char="v"/>
            </a:pPr>
            <a:r>
              <a:rPr lang="en-US" sz="3200" b="1" dirty="0" smtClean="0">
                <a:latin typeface="FrankRuehl" pitchFamily="34" charset="-79"/>
                <a:cs typeface="FrankRuehl" pitchFamily="34" charset="-79"/>
              </a:rPr>
              <a:t>Area schools are visited</a:t>
            </a:r>
          </a:p>
          <a:p>
            <a:pPr>
              <a:buFont typeface="Wingdings" pitchFamily="2" charset="2"/>
              <a:buChar char="v"/>
            </a:pPr>
            <a:r>
              <a:rPr lang="en-US" sz="3200" b="1" dirty="0" smtClean="0">
                <a:latin typeface="FrankRuehl" pitchFamily="34" charset="-79"/>
                <a:cs typeface="FrankRuehl" pitchFamily="34" charset="-79"/>
              </a:rPr>
              <a:t>Communities are given notice</a:t>
            </a:r>
          </a:p>
          <a:p>
            <a:pPr>
              <a:buFont typeface="Wingdings" pitchFamily="2" charset="2"/>
              <a:buChar char="v"/>
            </a:pPr>
            <a:endParaRPr lang="en-US" dirty="0" smtClean="0">
              <a:solidFill>
                <a:srgbClr val="FFFFFF"/>
              </a:solidFill>
              <a:latin typeface="FrankRuehl" pitchFamily="34" charset="-79"/>
              <a:cs typeface="FrankRuehl" pitchFamily="34" charset="-79"/>
            </a:endParaRPr>
          </a:p>
          <a:p>
            <a:pPr marL="0" indent="0">
              <a:buNone/>
            </a:pPr>
            <a:endParaRPr lang="en-US" dirty="0" smtClean="0">
              <a:solidFill>
                <a:srgbClr val="FFFFFF"/>
              </a:solidFill>
              <a:latin typeface="FrankRuehl" pitchFamily="34" charset="-79"/>
              <a:cs typeface="FrankRuehl" pitchFamily="34" charset="-79"/>
            </a:endParaRPr>
          </a:p>
          <a:p>
            <a:pPr>
              <a:buFont typeface="Wingdings" pitchFamily="2" charset="2"/>
              <a:buChar char="v"/>
            </a:pPr>
            <a:endParaRPr lang="en-US" dirty="0" smtClean="0">
              <a:solidFill>
                <a:srgbClr val="FFFFFF"/>
              </a:solidFill>
              <a:latin typeface="FrankRuehl" pitchFamily="34" charset="-79"/>
              <a:cs typeface="FrankRuehl" pitchFamily="34" charset="-79"/>
            </a:endParaRPr>
          </a:p>
          <a:p>
            <a:pPr>
              <a:buFont typeface="Wingdings" pitchFamily="2" charset="2"/>
              <a:buChar char="v"/>
            </a:pPr>
            <a:endParaRPr lang="en-US" dirty="0" smtClean="0">
              <a:solidFill>
                <a:srgbClr val="FFFFFF"/>
              </a:solidFill>
              <a:latin typeface="FrankRuehl" pitchFamily="34" charset="-79"/>
              <a:cs typeface="FrankRuehl" pitchFamily="34" charset="-79"/>
            </a:endParaRPr>
          </a:p>
        </p:txBody>
      </p:sp>
    </p:spTree>
  </p:cSld>
  <p:clrMapOvr>
    <a:masterClrMapping/>
  </p:clrMapOvr>
  <p:transition>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Door to door</a:t>
            </a:r>
            <a:endParaRPr lang="en-US" b="1" dirty="0"/>
          </a:p>
        </p:txBody>
      </p:sp>
      <p:sp>
        <p:nvSpPr>
          <p:cNvPr id="3" name="Content Placeholder 2"/>
          <p:cNvSpPr>
            <a:spLocks noGrp="1"/>
          </p:cNvSpPr>
          <p:nvPr>
            <p:ph idx="1"/>
          </p:nvPr>
        </p:nvSpPr>
        <p:spPr>
          <a:xfrm>
            <a:off x="457200" y="2514600"/>
            <a:ext cx="7239000" cy="3941136"/>
          </a:xfrm>
        </p:spPr>
        <p:txBody>
          <a:bodyPr/>
          <a:lstStyle/>
          <a:p>
            <a:r>
              <a:rPr lang="en-US" b="1" dirty="0" smtClean="0">
                <a:latin typeface="FrankRuehl" panose="020E0503060101010101" pitchFamily="34" charset="-79"/>
                <a:cs typeface="FrankRuehl" panose="020E0503060101010101" pitchFamily="34" charset="-79"/>
              </a:rPr>
              <a:t>Address violations and educate</a:t>
            </a:r>
          </a:p>
          <a:p>
            <a:endParaRPr lang="en-US" b="1" dirty="0" smtClean="0">
              <a:latin typeface="FrankRuehl" panose="020E0503060101010101" pitchFamily="34" charset="-79"/>
              <a:cs typeface="FrankRuehl" panose="020E0503060101010101" pitchFamily="34" charset="-79"/>
            </a:endParaRPr>
          </a:p>
          <a:p>
            <a:r>
              <a:rPr lang="en-US" b="1" dirty="0" smtClean="0">
                <a:latin typeface="FrankRuehl" panose="020E0503060101010101" pitchFamily="34" charset="-79"/>
                <a:cs typeface="FrankRuehl" panose="020E0503060101010101" pitchFamily="34" charset="-79"/>
              </a:rPr>
              <a:t>One and a half weeks before a dumpster day is set up (clean up with Carlos Day)</a:t>
            </a:r>
          </a:p>
          <a:p>
            <a:endParaRPr lang="en-US" b="1" dirty="0" smtClean="0">
              <a:latin typeface="FrankRuehl" panose="020E0503060101010101" pitchFamily="34" charset="-79"/>
              <a:cs typeface="FrankRuehl" panose="020E0503060101010101" pitchFamily="34" charset="-79"/>
            </a:endParaRPr>
          </a:p>
          <a:p>
            <a:r>
              <a:rPr lang="en-US" b="1" dirty="0" smtClean="0">
                <a:latin typeface="FrankRuehl" panose="020E0503060101010101" pitchFamily="34" charset="-79"/>
                <a:cs typeface="FrankRuehl" panose="020E0503060101010101" pitchFamily="34" charset="-79"/>
              </a:rPr>
              <a:t>Allows for compliance</a:t>
            </a:r>
            <a:endParaRPr lang="en-US" b="1" dirty="0">
              <a:latin typeface="FrankRuehl" panose="020E0503060101010101" pitchFamily="34" charset="-79"/>
              <a:cs typeface="FrankRuehl" panose="020E0503060101010101" pitchFamily="34" charset="-79"/>
            </a:endParaRPr>
          </a:p>
        </p:txBody>
      </p:sp>
    </p:spTree>
    <p:extLst>
      <p:ext uri="{BB962C8B-B14F-4D97-AF65-F5344CB8AC3E}">
        <p14:creationId xmlns:p14="http://schemas.microsoft.com/office/powerpoint/2010/main" val="29922525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ces1.jpg"/>
          <p:cNvPicPr>
            <a:picLocks noGrp="1" noChangeAspect="1"/>
          </p:cNvPicPr>
          <p:nvPr>
            <p:ph idx="1"/>
          </p:nvPr>
        </p:nvPicPr>
        <p:blipFill>
          <a:blip r:embed="rId3" cstate="print"/>
          <a:stretch>
            <a:fillRect/>
          </a:stretch>
        </p:blipFill>
        <p:spPr>
          <a:xfrm>
            <a:off x="1295400" y="2133600"/>
            <a:ext cx="5715000" cy="4285211"/>
          </a:xfrm>
          <a:effectLst>
            <a:innerShdw blurRad="114300">
              <a:prstClr val="black"/>
            </a:innerShdw>
          </a:effectLst>
        </p:spPr>
      </p:pic>
      <p:sp>
        <p:nvSpPr>
          <p:cNvPr id="3" name="Text Placeholder 2"/>
          <p:cNvSpPr>
            <a:spLocks noGrp="1"/>
          </p:cNvSpPr>
          <p:nvPr>
            <p:ph type="body" sz="half" idx="2"/>
          </p:nvPr>
        </p:nvSpPr>
        <p:spPr>
          <a:xfrm>
            <a:off x="457200" y="381000"/>
            <a:ext cx="7391400" cy="1718928"/>
          </a:xfrm>
        </p:spPr>
        <p:txBody>
          <a:bodyPr>
            <a:noAutofit/>
          </a:bodyPr>
          <a:lstStyle/>
          <a:p>
            <a:pPr algn="ctr"/>
            <a:r>
              <a:rPr lang="en-US" sz="2800" dirty="0" smtClean="0">
                <a:latin typeface="FrankRuehl" pitchFamily="34" charset="-79"/>
                <a:cs typeface="FrankRuehl" pitchFamily="34" charset="-79"/>
              </a:rPr>
              <a:t>Our A.C.E.S Projects started in April of 2013 and has continued every month, with a projected calendar into June 2019.</a:t>
            </a:r>
            <a:endParaRPr lang="en-US" sz="2800" dirty="0">
              <a:latin typeface="FrankRuehl" pitchFamily="34" charset="-79"/>
              <a:cs typeface="FrankRuehl" pitchFamily="34" charset="-79"/>
            </a:endParaRPr>
          </a:p>
        </p:txBody>
      </p:sp>
    </p:spTree>
  </p:cSld>
  <p:clrMapOvr>
    <a:masterClrMapping/>
  </p:clrMapOvr>
  <p:transition>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391400" cy="914400"/>
          </a:xfrm>
        </p:spPr>
        <p:txBody>
          <a:bodyPr>
            <a:normAutofit/>
          </a:bodyPr>
          <a:lstStyle/>
          <a:p>
            <a:pPr algn="ctr"/>
            <a:r>
              <a:rPr lang="en-US" sz="2800" b="1" dirty="0" smtClean="0">
                <a:latin typeface="FrankRuehl" pitchFamily="34" charset="-79"/>
                <a:cs typeface="FrankRuehl" pitchFamily="34" charset="-79"/>
              </a:rPr>
              <a:t>The first illegal dumping educational book was created</a:t>
            </a:r>
            <a:endParaRPr lang="en-US" sz="2800" b="1" dirty="0">
              <a:latin typeface="FrankRuehl" pitchFamily="34" charset="-79"/>
              <a:cs typeface="FrankRuehl" pitchFamily="34" charset="-79"/>
            </a:endParaRPr>
          </a:p>
        </p:txBody>
      </p:sp>
      <p:sp>
        <p:nvSpPr>
          <p:cNvPr id="4" name="Content Placeholder 3"/>
          <p:cNvSpPr>
            <a:spLocks noGrp="1"/>
          </p:cNvSpPr>
          <p:nvPr>
            <p:ph idx="1"/>
          </p:nvPr>
        </p:nvSpPr>
        <p:spPr>
          <a:xfrm>
            <a:off x="457200" y="2209800"/>
            <a:ext cx="7239000" cy="3048000"/>
          </a:xfrm>
        </p:spPr>
        <p:txBody>
          <a:bodyPr>
            <a:normAutofit fontScale="77500" lnSpcReduction="20000"/>
          </a:bodyPr>
          <a:lstStyle/>
          <a:p>
            <a:pPr algn="ctr">
              <a:buNone/>
            </a:pPr>
            <a:r>
              <a:rPr lang="en-US" b="1" dirty="0" smtClean="0">
                <a:latin typeface="FrankRuehl" pitchFamily="34" charset="-79"/>
                <a:cs typeface="FrankRuehl" pitchFamily="34" charset="-79"/>
              </a:rPr>
              <a:t>Carlos the Coyote came on board to</a:t>
            </a:r>
          </a:p>
          <a:p>
            <a:pPr algn="ctr">
              <a:buNone/>
            </a:pPr>
            <a:r>
              <a:rPr lang="en-US" b="1" dirty="0" smtClean="0">
                <a:latin typeface="FrankRuehl" pitchFamily="34" charset="-79"/>
                <a:cs typeface="FrankRuehl" pitchFamily="34" charset="-79"/>
              </a:rPr>
              <a:t>help us educate the children and adults in </a:t>
            </a:r>
          </a:p>
          <a:p>
            <a:pPr algn="ctr">
              <a:buNone/>
            </a:pPr>
            <a:r>
              <a:rPr lang="en-US" b="1" dirty="0" smtClean="0">
                <a:latin typeface="FrankRuehl" pitchFamily="34" charset="-79"/>
                <a:cs typeface="FrankRuehl" pitchFamily="34" charset="-79"/>
              </a:rPr>
              <a:t>the communities and schools.</a:t>
            </a:r>
          </a:p>
          <a:p>
            <a:pPr>
              <a:buNone/>
            </a:pPr>
            <a:endParaRPr lang="en-US" b="1" dirty="0" smtClean="0">
              <a:latin typeface="FrankRuehl" pitchFamily="34" charset="-79"/>
              <a:cs typeface="FrankRuehl" pitchFamily="34" charset="-79"/>
            </a:endParaRPr>
          </a:p>
          <a:p>
            <a:pPr>
              <a:buNone/>
            </a:pPr>
            <a:r>
              <a:rPr lang="en-US" b="1" dirty="0" smtClean="0">
                <a:latin typeface="FrankRuehl" pitchFamily="34" charset="-79"/>
                <a:cs typeface="FrankRuehl" pitchFamily="34" charset="-79"/>
              </a:rPr>
              <a:t>He came to us with his local friends:</a:t>
            </a:r>
          </a:p>
          <a:p>
            <a:pPr>
              <a:buFont typeface="Wingdings" pitchFamily="2" charset="2"/>
              <a:buChar char="v"/>
            </a:pPr>
            <a:r>
              <a:rPr lang="en-US" b="1" dirty="0" smtClean="0">
                <a:latin typeface="FrankRuehl" pitchFamily="34" charset="-79"/>
                <a:cs typeface="FrankRuehl" pitchFamily="34" charset="-79"/>
              </a:rPr>
              <a:t> Sara Snake</a:t>
            </a:r>
          </a:p>
          <a:p>
            <a:pPr>
              <a:buFont typeface="Wingdings" pitchFamily="2" charset="2"/>
              <a:buChar char="v"/>
            </a:pPr>
            <a:r>
              <a:rPr lang="en-US" b="1" dirty="0" smtClean="0">
                <a:latin typeface="FrankRuehl" pitchFamily="34" charset="-79"/>
                <a:cs typeface="FrankRuehl" pitchFamily="34" charset="-79"/>
              </a:rPr>
              <a:t> Johnny Jackrabbit</a:t>
            </a:r>
          </a:p>
          <a:p>
            <a:pPr>
              <a:buFont typeface="Wingdings" pitchFamily="2" charset="2"/>
              <a:buChar char="v"/>
            </a:pPr>
            <a:r>
              <a:rPr lang="en-US" b="1" dirty="0" smtClean="0">
                <a:latin typeface="FrankRuehl" pitchFamily="34" charset="-79"/>
                <a:cs typeface="FrankRuehl" pitchFamily="34" charset="-79"/>
              </a:rPr>
              <a:t> Lizzie Lizard</a:t>
            </a:r>
          </a:p>
          <a:p>
            <a:pPr algn="ctr">
              <a:buNone/>
            </a:pPr>
            <a:endParaRPr lang="en-US" dirty="0" smtClean="0">
              <a:solidFill>
                <a:srgbClr val="FFFFFF"/>
              </a:solidFill>
              <a:latin typeface="FrankRuehl" pitchFamily="34" charset="-79"/>
              <a:cs typeface="FrankRuehl" pitchFamily="34" charset="-79"/>
            </a:endParaRPr>
          </a:p>
        </p:txBody>
      </p:sp>
      <p:sp>
        <p:nvSpPr>
          <p:cNvPr id="5" name="Rectangle 4"/>
          <p:cNvSpPr/>
          <p:nvPr/>
        </p:nvSpPr>
        <p:spPr>
          <a:xfrm>
            <a:off x="-611471" y="1447800"/>
            <a:ext cx="1036694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smtClean="0">
                <a:ln w="11430"/>
                <a:solidFill>
                  <a:srgbClr val="FF0000"/>
                </a:solidFill>
                <a:effectLst>
                  <a:outerShdw blurRad="76200" dist="50800" dir="5400000" algn="tl" rotWithShape="0">
                    <a:srgbClr val="000000">
                      <a:alpha val="65000"/>
                    </a:srgbClr>
                  </a:outerShdw>
                </a:effectLst>
                <a:latin typeface="FrankRuehl" pitchFamily="34" charset="-79"/>
                <a:cs typeface="FrankRuehl" pitchFamily="34" charset="-79"/>
              </a:rPr>
              <a:t>Carlos the Coyote Desert Adventure</a:t>
            </a:r>
            <a:endParaRPr lang="en-US" sz="3600" b="1" spc="50" dirty="0">
              <a:ln w="11430"/>
              <a:solidFill>
                <a:srgbClr val="FF0000"/>
              </a:solidFill>
              <a:effectLst>
                <a:outerShdw blurRad="76200" dist="50800" dir="5400000" algn="tl" rotWithShape="0">
                  <a:srgbClr val="000000">
                    <a:alpha val="65000"/>
                  </a:srgbClr>
                </a:outerShdw>
              </a:effectLst>
            </a:endParaRPr>
          </a:p>
        </p:txBody>
      </p:sp>
      <p:pic>
        <p:nvPicPr>
          <p:cNvPr id="8" name="Picture 7" descr="Carlos book scan.jpeg"/>
          <p:cNvPicPr>
            <a:picLocks noChangeAspect="1"/>
          </p:cNvPicPr>
          <p:nvPr/>
        </p:nvPicPr>
        <p:blipFill>
          <a:blip r:embed="rId3" cstate="print"/>
          <a:stretch>
            <a:fillRect/>
          </a:stretch>
        </p:blipFill>
        <p:spPr>
          <a:xfrm rot="21114261">
            <a:off x="5477130" y="3039689"/>
            <a:ext cx="3365811" cy="3353089"/>
          </a:xfrm>
          <a:prstGeom prst="rect">
            <a:avLst/>
          </a:prstGeom>
          <a:scene3d>
            <a:camera prst="orthographicFront"/>
            <a:lightRig rig="threePt" dir="t"/>
          </a:scene3d>
          <a:sp3d>
            <a:bevelT/>
          </a:sp3d>
        </p:spPr>
      </p:pic>
      <p:sp>
        <p:nvSpPr>
          <p:cNvPr id="9" name="TextBox 8"/>
          <p:cNvSpPr txBox="1"/>
          <p:nvPr/>
        </p:nvSpPr>
        <p:spPr>
          <a:xfrm rot="20515408">
            <a:off x="2117256" y="5242807"/>
            <a:ext cx="2514600" cy="646331"/>
          </a:xfrm>
          <a:prstGeom prst="rect">
            <a:avLst/>
          </a:prstGeom>
          <a:noFill/>
        </p:spPr>
        <p:txBody>
          <a:bodyPr wrap="square" rtlCol="0">
            <a:spAutoFit/>
          </a:bodyPr>
          <a:lstStyle/>
          <a:p>
            <a:pPr algn="ctr"/>
            <a:r>
              <a:rPr lang="en-US" dirty="0" smtClean="0"/>
              <a:t>15,000 Books to educate kids!</a:t>
            </a:r>
            <a:endParaRPr lang="en-US" dirty="0"/>
          </a:p>
        </p:txBody>
      </p:sp>
    </p:spTree>
  </p:cSld>
  <p:clrMapOvr>
    <a:masterClrMapping/>
  </p:clrMapOvr>
  <p:transition>
    <p:checke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467600" cy="1173480"/>
          </a:xfrm>
        </p:spPr>
        <p:txBody>
          <a:bodyPr>
            <a:normAutofit/>
          </a:bodyPr>
          <a:lstStyle/>
          <a:p>
            <a:r>
              <a:rPr lang="en-US" sz="3200" b="1" dirty="0" smtClean="0">
                <a:latin typeface="FrankRuehl" pitchFamily="34" charset="-79"/>
                <a:cs typeface="FrankRuehl" pitchFamily="34" charset="-79"/>
              </a:rPr>
              <a:t>Carlos has come to life</a:t>
            </a:r>
            <a:endParaRPr lang="en-US" sz="3200" b="1" dirty="0">
              <a:latin typeface="FrankRuehl" pitchFamily="34" charset="-79"/>
              <a:cs typeface="FrankRuehl" pitchFamily="34" charset="-79"/>
            </a:endParaRPr>
          </a:p>
        </p:txBody>
      </p:sp>
      <p:pic>
        <p:nvPicPr>
          <p:cNvPr id="5" name="Picture 4" descr="Carlos mascot 2.JPG"/>
          <p:cNvPicPr>
            <a:picLocks noChangeAspect="1"/>
          </p:cNvPicPr>
          <p:nvPr/>
        </p:nvPicPr>
        <p:blipFill>
          <a:blip r:embed="rId3" cstate="print"/>
          <a:stretch>
            <a:fillRect/>
          </a:stretch>
        </p:blipFill>
        <p:spPr>
          <a:xfrm>
            <a:off x="609600" y="1905000"/>
            <a:ext cx="3314700" cy="44196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IMG_4407.JPG"/>
          <p:cNvPicPr>
            <a:picLocks noChangeAspect="1"/>
          </p:cNvPicPr>
          <p:nvPr/>
        </p:nvPicPr>
        <p:blipFill>
          <a:blip r:embed="rId4" cstate="print"/>
          <a:stretch>
            <a:fillRect/>
          </a:stretch>
        </p:blipFill>
        <p:spPr>
          <a:xfrm>
            <a:off x="5066726" y="2514600"/>
            <a:ext cx="2781300" cy="3708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descr="sticker.jpg"/>
          <p:cNvPicPr>
            <a:picLocks noChangeAspect="1"/>
          </p:cNvPicPr>
          <p:nvPr/>
        </p:nvPicPr>
        <p:blipFill>
          <a:blip r:embed="rId5" cstate="print"/>
          <a:stretch>
            <a:fillRect/>
          </a:stretch>
        </p:blipFill>
        <p:spPr>
          <a:xfrm>
            <a:off x="6815516" y="152401"/>
            <a:ext cx="2080833" cy="2057400"/>
          </a:xfrm>
          <a:prstGeom prst="rect">
            <a:avLst/>
          </a:prstGeom>
          <a:effectLst>
            <a:softEdge rad="203200"/>
          </a:effectLst>
        </p:spPr>
      </p:pic>
    </p:spTree>
  </p:cSld>
  <p:clrMapOvr>
    <a:masterClrMapping/>
  </p:clrMapOvr>
  <p:transition>
    <p:newsfla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7239000" cy="1143000"/>
          </a:xfrm>
        </p:spPr>
        <p:txBody>
          <a:bodyPr>
            <a:normAutofit/>
          </a:bodyPr>
          <a:lstStyle/>
          <a:p>
            <a:pPr algn="ctr"/>
            <a:r>
              <a:rPr lang="en-US" sz="3200" dirty="0" smtClean="0"/>
              <a:t>Getting creative</a:t>
            </a:r>
            <a:endParaRPr lang="en-US" sz="3200" dirty="0"/>
          </a:p>
        </p:txBody>
      </p:sp>
      <p:sp>
        <p:nvSpPr>
          <p:cNvPr id="4" name="Content Placeholder 3"/>
          <p:cNvSpPr>
            <a:spLocks noGrp="1"/>
          </p:cNvSpPr>
          <p:nvPr>
            <p:ph idx="1"/>
          </p:nvPr>
        </p:nvSpPr>
        <p:spPr>
          <a:xfrm>
            <a:off x="4186656" y="798974"/>
            <a:ext cx="3828178" cy="5144626"/>
          </a:xfrm>
        </p:spPr>
        <p:txBody>
          <a:bodyPr>
            <a:noAutofit/>
          </a:bodyPr>
          <a:lstStyle/>
          <a:p>
            <a:r>
              <a:rPr lang="en-US" sz="2400" dirty="0" smtClean="0"/>
              <a:t>We teamed up with NMSU and had three 15 second animations created that were played in the local movie theatres reminding the community to stop and report illegal dumping. </a:t>
            </a:r>
            <a:endParaRPr lang="en-US" sz="2400" dirty="0"/>
          </a:p>
        </p:txBody>
      </p:sp>
    </p:spTree>
    <p:extLst>
      <p:ext uri="{BB962C8B-B14F-4D97-AF65-F5344CB8AC3E}">
        <p14:creationId xmlns:p14="http://schemas.microsoft.com/office/powerpoint/2010/main" val="3600103460"/>
      </p:ext>
    </p:extLst>
  </p:cSld>
  <p:clrMapOvr>
    <a:masterClrMapping/>
  </p:clrMapOvr>
  <p:timing>
    <p:tnLst>
      <p:par>
        <p:cTn id="1" dur="indefinite" restart="never" nodeType="tmRoot"/>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TM10001114[[fn=Gallery]]</Template>
  <TotalTime>3171</TotalTime>
  <Words>1337</Words>
  <Application>Microsoft Office PowerPoint</Application>
  <PresentationFormat>On-screen Show (4:3)</PresentationFormat>
  <Paragraphs>234</Paragraphs>
  <Slides>21</Slides>
  <Notes>21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Arial Rounded MT Bold</vt:lpstr>
      <vt:lpstr>Calibri</vt:lpstr>
      <vt:lpstr>FrankRuehl</vt:lpstr>
      <vt:lpstr>Gill Sans MT</vt:lpstr>
      <vt:lpstr>Lucida Calligraphy</vt:lpstr>
      <vt:lpstr>Wingdings</vt:lpstr>
      <vt:lpstr>Gallery</vt:lpstr>
      <vt:lpstr> Illegal dumping Community outreach   Partnerships A.C.E.S. Projects</vt:lpstr>
      <vt:lpstr>A.C.E.S.</vt:lpstr>
      <vt:lpstr>Purpose of the projects</vt:lpstr>
      <vt:lpstr>How do we do this?</vt:lpstr>
      <vt:lpstr>Door to door</vt:lpstr>
      <vt:lpstr>PowerPoint Presentation</vt:lpstr>
      <vt:lpstr>The first illegal dumping educational book was created</vt:lpstr>
      <vt:lpstr>Carlos has come to life</vt:lpstr>
      <vt:lpstr>Getting creative</vt:lpstr>
      <vt:lpstr>2017 recycling fun fact calendar</vt:lpstr>
      <vt:lpstr>The second illegal dumping and recycling educational book</vt:lpstr>
      <vt:lpstr>Lizzy the lizard joined Carlos in coming to life</vt:lpstr>
      <vt:lpstr>PowerPoint Presentation</vt:lpstr>
      <vt:lpstr>PowerPoint Presentation</vt:lpstr>
      <vt:lpstr>Measurement of Success</vt:lpstr>
      <vt:lpstr>Clean-up with Carlos Days</vt:lpstr>
      <vt:lpstr>Projects Hours</vt:lpstr>
      <vt:lpstr>PowerPoint Presentation</vt:lpstr>
      <vt:lpstr>Where’s the dog?</vt:lpstr>
      <vt:lpstr>Dona Ana County is approximately  3,851 Square Miles</vt:lpstr>
      <vt:lpstr>Thank you</vt:lpstr>
    </vt:vector>
  </TitlesOfParts>
  <Company>Dona Ana County 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A.C.E.S.</dc:title>
  <dc:creator>marylouw</dc:creator>
  <cp:lastModifiedBy>Marylou Ward</cp:lastModifiedBy>
  <cp:revision>220</cp:revision>
  <cp:lastPrinted>2018-10-19T21:15:13Z</cp:lastPrinted>
  <dcterms:created xsi:type="dcterms:W3CDTF">2013-12-05T22:08:33Z</dcterms:created>
  <dcterms:modified xsi:type="dcterms:W3CDTF">2018-10-19T21:15:18Z</dcterms:modified>
</cp:coreProperties>
</file>